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1" r:id="rId2"/>
    <p:sldId id="256" r:id="rId3"/>
    <p:sldId id="257" r:id="rId4"/>
    <p:sldId id="283" r:id="rId5"/>
    <p:sldId id="286" r:id="rId6"/>
    <p:sldId id="287" r:id="rId7"/>
    <p:sldId id="258" r:id="rId8"/>
    <p:sldId id="259" r:id="rId9"/>
    <p:sldId id="260" r:id="rId10"/>
    <p:sldId id="284" r:id="rId11"/>
    <p:sldId id="285" r:id="rId12"/>
    <p:sldId id="266" r:id="rId13"/>
    <p:sldId id="267" r:id="rId14"/>
    <p:sldId id="263" r:id="rId15"/>
    <p:sldId id="264" r:id="rId16"/>
    <p:sldId id="265" r:id="rId17"/>
    <p:sldId id="280" r:id="rId18"/>
    <p:sldId id="282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8" r:id="rId31"/>
    <p:sldId id="271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94869-6BA6-4FE3-9031-A78F7DD9516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6F5E90-71F5-4ACE-8F5C-4C2FCAE449CA}">
      <dgm:prSet phldrT="[Text]"/>
      <dgm:spPr>
        <a:solidFill>
          <a:srgbClr val="6C002A"/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Teacher </a:t>
          </a:r>
        </a:p>
        <a:p>
          <a:r>
            <a:rPr lang="en-US" dirty="0" smtClean="0">
              <a:latin typeface="Arial" pitchFamily="34" charset="0"/>
              <a:cs typeface="Arial" pitchFamily="34" charset="0"/>
            </a:rPr>
            <a:t>and </a:t>
          </a:r>
        </a:p>
        <a:p>
          <a:r>
            <a:rPr lang="en-US" dirty="0" smtClean="0">
              <a:latin typeface="Arial" pitchFamily="34" charset="0"/>
              <a:cs typeface="Arial" pitchFamily="34" charset="0"/>
            </a:rPr>
            <a:t>Leader Evaluations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0133194-670A-40A5-8C35-064E0D6D28E0}" type="parTrans" cxnId="{8C5245A5-3CFA-4035-8BFE-8DF6DA2F5D36}">
      <dgm:prSet/>
      <dgm:spPr/>
      <dgm:t>
        <a:bodyPr/>
        <a:lstStyle/>
        <a:p>
          <a:endParaRPr lang="en-US"/>
        </a:p>
      </dgm:t>
    </dgm:pt>
    <dgm:pt modelId="{4E12FA0B-0CB7-4F82-8653-227AB98DE183}" type="sibTrans" cxnId="{8C5245A5-3CFA-4035-8BFE-8DF6DA2F5D36}">
      <dgm:prSet/>
      <dgm:spPr/>
      <dgm:t>
        <a:bodyPr/>
        <a:lstStyle/>
        <a:p>
          <a:endParaRPr lang="en-US"/>
        </a:p>
      </dgm:t>
    </dgm:pt>
    <dgm:pt modelId="{ABAD6FC0-5EFF-4028-B222-348E530F23AE}">
      <dgm:prSet phldrT="[Text]" custT="1"/>
      <dgm:spPr>
        <a:solidFill>
          <a:srgbClr val="BFD730"/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Measures of Student Growth </a:t>
          </a:r>
        </a:p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50% 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838B303-4296-40EE-AC2C-E2D7512B42EF}" type="parTrans" cxnId="{58FBD1C5-D79C-4EF6-BB5F-4024BCCB528C}">
      <dgm:prSet/>
      <dgm:spPr>
        <a:solidFill>
          <a:srgbClr val="BFD730"/>
        </a:solidFill>
      </dgm:spPr>
      <dgm:t>
        <a:bodyPr/>
        <a:lstStyle/>
        <a:p>
          <a:endParaRPr lang="en-US" dirty="0"/>
        </a:p>
      </dgm:t>
    </dgm:pt>
    <dgm:pt modelId="{EA5E9D21-A993-4E7D-BDD4-B126291C06D1}" type="sibTrans" cxnId="{58FBD1C5-D79C-4EF6-BB5F-4024BCCB528C}">
      <dgm:prSet/>
      <dgm:spPr/>
      <dgm:t>
        <a:bodyPr/>
        <a:lstStyle/>
        <a:p>
          <a:endParaRPr lang="en-US"/>
        </a:p>
      </dgm:t>
    </dgm:pt>
    <dgm:pt modelId="{787229D4-4321-43C1-9E26-C5F8B5E1322B}">
      <dgm:prSet phldrT="[Text]" custT="1"/>
      <dgm:spPr>
        <a:solidFill>
          <a:srgbClr val="728119"/>
        </a:solidFill>
      </dgm:spPr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Measures of Effectiveness</a:t>
          </a:r>
        </a:p>
        <a:p>
          <a:r>
            <a:rPr lang="en-US" sz="2000" dirty="0" smtClean="0">
              <a:latin typeface="Arial" pitchFamily="34" charset="0"/>
              <a:cs typeface="Arial" pitchFamily="34" charset="0"/>
            </a:rPr>
            <a:t> 50%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961F934-4675-4463-90FF-DF73D183F265}" type="parTrans" cxnId="{E28A6437-9226-426F-A2DD-C864118C7470}">
      <dgm:prSet/>
      <dgm:spPr>
        <a:solidFill>
          <a:srgbClr val="728119"/>
        </a:solidFill>
      </dgm:spPr>
      <dgm:t>
        <a:bodyPr/>
        <a:lstStyle/>
        <a:p>
          <a:endParaRPr lang="en-US" dirty="0"/>
        </a:p>
      </dgm:t>
    </dgm:pt>
    <dgm:pt modelId="{9376C706-B3A3-48DA-85FD-658B49109013}" type="sibTrans" cxnId="{E28A6437-9226-426F-A2DD-C864118C7470}">
      <dgm:prSet/>
      <dgm:spPr/>
      <dgm:t>
        <a:bodyPr/>
        <a:lstStyle/>
        <a:p>
          <a:endParaRPr lang="en-US"/>
        </a:p>
      </dgm:t>
    </dgm:pt>
    <dgm:pt modelId="{131F5D01-9DA8-4906-B774-05C8F0225853}" type="pres">
      <dgm:prSet presAssocID="{31894869-6BA6-4FE3-9031-A78F7DD951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83CB-F6AE-4176-9685-04955CBDD755}" type="pres">
      <dgm:prSet presAssocID="{176F5E90-71F5-4ACE-8F5C-4C2FCAE449CA}" presName="centerShape" presStyleLbl="node0" presStyleIdx="0" presStyleCnt="1"/>
      <dgm:spPr/>
      <dgm:t>
        <a:bodyPr/>
        <a:lstStyle/>
        <a:p>
          <a:endParaRPr lang="en-US"/>
        </a:p>
      </dgm:t>
    </dgm:pt>
    <dgm:pt modelId="{90950FF8-8E92-45B5-A630-454D66D14D7B}" type="pres">
      <dgm:prSet presAssocID="{7838B303-4296-40EE-AC2C-E2D7512B42EF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1866BE0B-B1B4-4F08-9E5D-F527D4DA3EBF}" type="pres">
      <dgm:prSet presAssocID="{ABAD6FC0-5EFF-4028-B222-348E530F23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72844-7CAE-46FA-B5DD-8213D30A5D3E}" type="pres">
      <dgm:prSet presAssocID="{1961F934-4675-4463-90FF-DF73D183F265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967AB05A-9E6B-4DF2-8860-BBDBB0193D9A}" type="pres">
      <dgm:prSet presAssocID="{787229D4-4321-43C1-9E26-C5F8B5E132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371DF-670A-455D-9C02-9617F39BA3EC}" type="presOf" srcId="{1961F934-4675-4463-90FF-DF73D183F265}" destId="{EFB72844-7CAE-46FA-B5DD-8213D30A5D3E}" srcOrd="0" destOrd="0" presId="urn:microsoft.com/office/officeart/2005/8/layout/radial4"/>
    <dgm:cxn modelId="{33325879-2543-491B-AF01-64FC80041220}" type="presOf" srcId="{ABAD6FC0-5EFF-4028-B222-348E530F23AE}" destId="{1866BE0B-B1B4-4F08-9E5D-F527D4DA3EBF}" srcOrd="0" destOrd="0" presId="urn:microsoft.com/office/officeart/2005/8/layout/radial4"/>
    <dgm:cxn modelId="{EA4676F9-80B7-4E85-87FA-1974A991C7B7}" type="presOf" srcId="{7838B303-4296-40EE-AC2C-E2D7512B42EF}" destId="{90950FF8-8E92-45B5-A630-454D66D14D7B}" srcOrd="0" destOrd="0" presId="urn:microsoft.com/office/officeart/2005/8/layout/radial4"/>
    <dgm:cxn modelId="{58FBD1C5-D79C-4EF6-BB5F-4024BCCB528C}" srcId="{176F5E90-71F5-4ACE-8F5C-4C2FCAE449CA}" destId="{ABAD6FC0-5EFF-4028-B222-348E530F23AE}" srcOrd="0" destOrd="0" parTransId="{7838B303-4296-40EE-AC2C-E2D7512B42EF}" sibTransId="{EA5E9D21-A993-4E7D-BDD4-B126291C06D1}"/>
    <dgm:cxn modelId="{4811B9A4-1BC4-424E-B958-EF147F8547E1}" type="presOf" srcId="{31894869-6BA6-4FE3-9031-A78F7DD95162}" destId="{131F5D01-9DA8-4906-B774-05C8F0225853}" srcOrd="0" destOrd="0" presId="urn:microsoft.com/office/officeart/2005/8/layout/radial4"/>
    <dgm:cxn modelId="{8C5245A5-3CFA-4035-8BFE-8DF6DA2F5D36}" srcId="{31894869-6BA6-4FE3-9031-A78F7DD95162}" destId="{176F5E90-71F5-4ACE-8F5C-4C2FCAE449CA}" srcOrd="0" destOrd="0" parTransId="{E0133194-670A-40A5-8C35-064E0D6D28E0}" sibTransId="{4E12FA0B-0CB7-4F82-8653-227AB98DE183}"/>
    <dgm:cxn modelId="{0E6A2377-BBE5-463D-A1F4-0B8936C59E1F}" type="presOf" srcId="{787229D4-4321-43C1-9E26-C5F8B5E1322B}" destId="{967AB05A-9E6B-4DF2-8860-BBDBB0193D9A}" srcOrd="0" destOrd="0" presId="urn:microsoft.com/office/officeart/2005/8/layout/radial4"/>
    <dgm:cxn modelId="{E28A6437-9226-426F-A2DD-C864118C7470}" srcId="{176F5E90-71F5-4ACE-8F5C-4C2FCAE449CA}" destId="{787229D4-4321-43C1-9E26-C5F8B5E1322B}" srcOrd="1" destOrd="0" parTransId="{1961F934-4675-4463-90FF-DF73D183F265}" sibTransId="{9376C706-B3A3-48DA-85FD-658B49109013}"/>
    <dgm:cxn modelId="{223C699B-3B69-4D64-86BF-5A49833650A8}" type="presOf" srcId="{176F5E90-71F5-4ACE-8F5C-4C2FCAE449CA}" destId="{3F1B83CB-F6AE-4176-9685-04955CBDD755}" srcOrd="0" destOrd="0" presId="urn:microsoft.com/office/officeart/2005/8/layout/radial4"/>
    <dgm:cxn modelId="{69977BC0-E157-4C01-8BCF-8240D5B84B84}" type="presParOf" srcId="{131F5D01-9DA8-4906-B774-05C8F0225853}" destId="{3F1B83CB-F6AE-4176-9685-04955CBDD755}" srcOrd="0" destOrd="0" presId="urn:microsoft.com/office/officeart/2005/8/layout/radial4"/>
    <dgm:cxn modelId="{18580DF1-9907-4219-B2A7-3299E9C2809C}" type="presParOf" srcId="{131F5D01-9DA8-4906-B774-05C8F0225853}" destId="{90950FF8-8E92-45B5-A630-454D66D14D7B}" srcOrd="1" destOrd="0" presId="urn:microsoft.com/office/officeart/2005/8/layout/radial4"/>
    <dgm:cxn modelId="{CD623054-8FC9-4793-B2D4-03FF7C1DF75A}" type="presParOf" srcId="{131F5D01-9DA8-4906-B774-05C8F0225853}" destId="{1866BE0B-B1B4-4F08-9E5D-F527D4DA3EBF}" srcOrd="2" destOrd="0" presId="urn:microsoft.com/office/officeart/2005/8/layout/radial4"/>
    <dgm:cxn modelId="{55660635-6F5F-4AEF-A187-1984A0FD7652}" type="presParOf" srcId="{131F5D01-9DA8-4906-B774-05C8F0225853}" destId="{EFB72844-7CAE-46FA-B5DD-8213D30A5D3E}" srcOrd="3" destOrd="0" presId="urn:microsoft.com/office/officeart/2005/8/layout/radial4"/>
    <dgm:cxn modelId="{4BE96DCE-CFF5-4A2A-96C5-7AB642B1BB91}" type="presParOf" srcId="{131F5D01-9DA8-4906-B774-05C8F0225853}" destId="{967AB05A-9E6B-4DF2-8860-BBDBB0193D9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894869-6BA6-4FE3-9031-A78F7DD95162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6F5E90-71F5-4ACE-8F5C-4C2FCAE449CA}">
      <dgm:prSet phldrT="[Text]"/>
      <dgm:spPr>
        <a:solidFill>
          <a:srgbClr val="6C002A"/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Teacher or Leader Final Evaluation Score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E0133194-670A-40A5-8C35-064E0D6D28E0}" type="parTrans" cxnId="{8C5245A5-3CFA-4035-8BFE-8DF6DA2F5D36}">
      <dgm:prSet/>
      <dgm:spPr/>
      <dgm:t>
        <a:bodyPr/>
        <a:lstStyle/>
        <a:p>
          <a:endParaRPr lang="en-US"/>
        </a:p>
      </dgm:t>
    </dgm:pt>
    <dgm:pt modelId="{4E12FA0B-0CB7-4F82-8653-227AB98DE183}" type="sibTrans" cxnId="{8C5245A5-3CFA-4035-8BFE-8DF6DA2F5D36}">
      <dgm:prSet/>
      <dgm:spPr/>
      <dgm:t>
        <a:bodyPr/>
        <a:lstStyle/>
        <a:p>
          <a:endParaRPr lang="en-US"/>
        </a:p>
      </dgm:t>
    </dgm:pt>
    <dgm:pt modelId="{ABAD6FC0-5EFF-4028-B222-348E530F23AE}">
      <dgm:prSet phldrT="[Text]" custT="1"/>
      <dgm:spPr>
        <a:solidFill>
          <a:srgbClr val="728119"/>
        </a:solidFill>
        <a:ln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Measures of Student Growth </a:t>
          </a:r>
        </a:p>
        <a:p>
          <a:r>
            <a: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50%</a:t>
          </a:r>
          <a:endParaRPr lang="en-US" sz="20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7838B303-4296-40EE-AC2C-E2D7512B42EF}" type="parTrans" cxnId="{58FBD1C5-D79C-4EF6-BB5F-4024BCCB528C}">
      <dgm:prSet/>
      <dgm:spPr>
        <a:solidFill>
          <a:srgbClr val="728119"/>
        </a:solidFill>
        <a:ln w="25400">
          <a:solidFill>
            <a:schemeClr val="accent3">
              <a:lumMod val="20000"/>
              <a:lumOff val="80000"/>
            </a:schemeClr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5E9D21-A993-4E7D-BDD4-B126291C06D1}" type="sibTrans" cxnId="{58FBD1C5-D79C-4EF6-BB5F-4024BCCB528C}">
      <dgm:prSet/>
      <dgm:spPr/>
      <dgm:t>
        <a:bodyPr/>
        <a:lstStyle/>
        <a:p>
          <a:endParaRPr lang="en-US"/>
        </a:p>
      </dgm:t>
    </dgm:pt>
    <dgm:pt modelId="{787229D4-4321-43C1-9E26-C5F8B5E1322B}">
      <dgm:prSet phldrT="[Text]" custT="1"/>
      <dgm:spPr>
        <a:solidFill>
          <a:schemeClr val="accent3">
            <a:lumMod val="20000"/>
            <a:lumOff val="80000"/>
          </a:schemeClr>
        </a:solidFill>
        <a:ln>
          <a:solidFill>
            <a:srgbClr val="728119"/>
          </a:solidFill>
        </a:ln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 Measures of Effectiveness</a:t>
          </a:r>
        </a:p>
        <a:p>
          <a:r>
            <a: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50%</a:t>
          </a:r>
          <a:endParaRPr lang="en-US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961F934-4675-4463-90FF-DF73D183F265}" type="parTrans" cxnId="{E28A6437-9226-426F-A2DD-C864118C7470}">
      <dgm:prSet/>
      <dgm:spPr>
        <a:solidFill>
          <a:schemeClr val="accent3">
            <a:lumMod val="20000"/>
            <a:lumOff val="80000"/>
          </a:schemeClr>
        </a:solidFill>
        <a:ln w="25400">
          <a:solidFill>
            <a:srgbClr val="728119"/>
          </a:solidFill>
        </a:ln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376C706-B3A3-48DA-85FD-658B49109013}" type="sibTrans" cxnId="{E28A6437-9226-426F-A2DD-C864118C7470}">
      <dgm:prSet/>
      <dgm:spPr/>
      <dgm:t>
        <a:bodyPr/>
        <a:lstStyle/>
        <a:p>
          <a:endParaRPr lang="en-US"/>
        </a:p>
      </dgm:t>
    </dgm:pt>
    <dgm:pt modelId="{131F5D01-9DA8-4906-B774-05C8F0225853}" type="pres">
      <dgm:prSet presAssocID="{31894869-6BA6-4FE3-9031-A78F7DD951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B83CB-F6AE-4176-9685-04955CBDD755}" type="pres">
      <dgm:prSet presAssocID="{176F5E90-71F5-4ACE-8F5C-4C2FCAE449CA}" presName="centerShape" presStyleLbl="node0" presStyleIdx="0" presStyleCnt="1"/>
      <dgm:spPr/>
      <dgm:t>
        <a:bodyPr/>
        <a:lstStyle/>
        <a:p>
          <a:endParaRPr lang="en-US"/>
        </a:p>
      </dgm:t>
    </dgm:pt>
    <dgm:pt modelId="{90950FF8-8E92-45B5-A630-454D66D14D7B}" type="pres">
      <dgm:prSet presAssocID="{7838B303-4296-40EE-AC2C-E2D7512B42EF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1866BE0B-B1B4-4F08-9E5D-F527D4DA3EBF}" type="pres">
      <dgm:prSet presAssocID="{ABAD6FC0-5EFF-4028-B222-348E530F23A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72844-7CAE-46FA-B5DD-8213D30A5D3E}" type="pres">
      <dgm:prSet presAssocID="{1961F934-4675-4463-90FF-DF73D183F265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967AB05A-9E6B-4DF2-8860-BBDBB0193D9A}" type="pres">
      <dgm:prSet presAssocID="{787229D4-4321-43C1-9E26-C5F8B5E1322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F69694-FA91-4F8D-A1FF-17856553C998}" type="presOf" srcId="{787229D4-4321-43C1-9E26-C5F8B5E1322B}" destId="{967AB05A-9E6B-4DF2-8860-BBDBB0193D9A}" srcOrd="0" destOrd="0" presId="urn:microsoft.com/office/officeart/2005/8/layout/radial4"/>
    <dgm:cxn modelId="{941E792E-A0D0-4395-80DC-31566424412D}" type="presOf" srcId="{31894869-6BA6-4FE3-9031-A78F7DD95162}" destId="{131F5D01-9DA8-4906-B774-05C8F0225853}" srcOrd="0" destOrd="0" presId="urn:microsoft.com/office/officeart/2005/8/layout/radial4"/>
    <dgm:cxn modelId="{58FBD1C5-D79C-4EF6-BB5F-4024BCCB528C}" srcId="{176F5E90-71F5-4ACE-8F5C-4C2FCAE449CA}" destId="{ABAD6FC0-5EFF-4028-B222-348E530F23AE}" srcOrd="0" destOrd="0" parTransId="{7838B303-4296-40EE-AC2C-E2D7512B42EF}" sibTransId="{EA5E9D21-A993-4E7D-BDD4-B126291C06D1}"/>
    <dgm:cxn modelId="{0EA5CE3A-BE5F-4E97-8C47-5EFC5140F47C}" type="presOf" srcId="{7838B303-4296-40EE-AC2C-E2D7512B42EF}" destId="{90950FF8-8E92-45B5-A630-454D66D14D7B}" srcOrd="0" destOrd="0" presId="urn:microsoft.com/office/officeart/2005/8/layout/radial4"/>
    <dgm:cxn modelId="{056B370B-4290-4336-85A3-CE8F10CD528B}" type="presOf" srcId="{1961F934-4675-4463-90FF-DF73D183F265}" destId="{EFB72844-7CAE-46FA-B5DD-8213D30A5D3E}" srcOrd="0" destOrd="0" presId="urn:microsoft.com/office/officeart/2005/8/layout/radial4"/>
    <dgm:cxn modelId="{8C5245A5-3CFA-4035-8BFE-8DF6DA2F5D36}" srcId="{31894869-6BA6-4FE3-9031-A78F7DD95162}" destId="{176F5E90-71F5-4ACE-8F5C-4C2FCAE449CA}" srcOrd="0" destOrd="0" parTransId="{E0133194-670A-40A5-8C35-064E0D6D28E0}" sibTransId="{4E12FA0B-0CB7-4F82-8653-227AB98DE183}"/>
    <dgm:cxn modelId="{E28A6437-9226-426F-A2DD-C864118C7470}" srcId="{176F5E90-71F5-4ACE-8F5C-4C2FCAE449CA}" destId="{787229D4-4321-43C1-9E26-C5F8B5E1322B}" srcOrd="1" destOrd="0" parTransId="{1961F934-4675-4463-90FF-DF73D183F265}" sibTransId="{9376C706-B3A3-48DA-85FD-658B49109013}"/>
    <dgm:cxn modelId="{21E9FD14-5D59-4719-B28C-955084DF544B}" type="presOf" srcId="{176F5E90-71F5-4ACE-8F5C-4C2FCAE449CA}" destId="{3F1B83CB-F6AE-4176-9685-04955CBDD755}" srcOrd="0" destOrd="0" presId="urn:microsoft.com/office/officeart/2005/8/layout/radial4"/>
    <dgm:cxn modelId="{0429247E-1C74-4959-B20D-78C5CF6404FB}" type="presOf" srcId="{ABAD6FC0-5EFF-4028-B222-348E530F23AE}" destId="{1866BE0B-B1B4-4F08-9E5D-F527D4DA3EBF}" srcOrd="0" destOrd="0" presId="urn:microsoft.com/office/officeart/2005/8/layout/radial4"/>
    <dgm:cxn modelId="{C42BEA09-656B-4B1C-8AF1-5B62E7208E76}" type="presParOf" srcId="{131F5D01-9DA8-4906-B774-05C8F0225853}" destId="{3F1B83CB-F6AE-4176-9685-04955CBDD755}" srcOrd="0" destOrd="0" presId="urn:microsoft.com/office/officeart/2005/8/layout/radial4"/>
    <dgm:cxn modelId="{125829AB-5295-4E24-83A2-99D2E0F89607}" type="presParOf" srcId="{131F5D01-9DA8-4906-B774-05C8F0225853}" destId="{90950FF8-8E92-45B5-A630-454D66D14D7B}" srcOrd="1" destOrd="0" presId="urn:microsoft.com/office/officeart/2005/8/layout/radial4"/>
    <dgm:cxn modelId="{0D942E68-22A4-4953-BA15-49DE396B0F6D}" type="presParOf" srcId="{131F5D01-9DA8-4906-B774-05C8F0225853}" destId="{1866BE0B-B1B4-4F08-9E5D-F527D4DA3EBF}" srcOrd="2" destOrd="0" presId="urn:microsoft.com/office/officeart/2005/8/layout/radial4"/>
    <dgm:cxn modelId="{ACB1D2B3-B920-4E92-AE84-10AF7D34DE86}" type="presParOf" srcId="{131F5D01-9DA8-4906-B774-05C8F0225853}" destId="{EFB72844-7CAE-46FA-B5DD-8213D30A5D3E}" srcOrd="3" destOrd="0" presId="urn:microsoft.com/office/officeart/2005/8/layout/radial4"/>
    <dgm:cxn modelId="{E61AD0CC-FE44-48B5-A186-DEBCD6821F62}" type="presParOf" srcId="{131F5D01-9DA8-4906-B774-05C8F0225853}" destId="{967AB05A-9E6B-4DF2-8860-BBDBB0193D9A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2E45DE-BA18-4B76-8905-D68AD9B0D54F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66C8ADCE-5550-47E2-B57F-B01C9CDBE8D4}">
      <dgm:prSet phldrT="[Text]"/>
      <dgm:spPr/>
      <dgm:t>
        <a:bodyPr/>
        <a:lstStyle/>
        <a:p>
          <a:r>
            <a:rPr lang="en-US" dirty="0" smtClean="0"/>
            <a:t>Teacher/Leader Establish Student Learning Targets </a:t>
          </a:r>
          <a:r>
            <a:rPr lang="en-US" b="1" dirty="0" smtClean="0"/>
            <a:t>(SLT) </a:t>
          </a:r>
          <a:r>
            <a:rPr lang="en-US" dirty="0" smtClean="0"/>
            <a:t>for NTGS educators</a:t>
          </a:r>
          <a:endParaRPr lang="en-US" dirty="0"/>
        </a:p>
      </dgm:t>
    </dgm:pt>
    <dgm:pt modelId="{A4F13D80-B904-42A1-86AE-C99D6F10A070}" type="parTrans" cxnId="{01F18A87-CFA6-44C0-B7E6-E23C4DA39FF8}">
      <dgm:prSet/>
      <dgm:spPr/>
      <dgm:t>
        <a:bodyPr/>
        <a:lstStyle/>
        <a:p>
          <a:endParaRPr lang="en-US"/>
        </a:p>
      </dgm:t>
    </dgm:pt>
    <dgm:pt modelId="{885C6953-6ADC-4B1E-B311-87A353E8B18E}" type="sibTrans" cxnId="{01F18A87-CFA6-44C0-B7E6-E23C4DA39FF8}">
      <dgm:prSet/>
      <dgm:spPr/>
      <dgm:t>
        <a:bodyPr/>
        <a:lstStyle/>
        <a:p>
          <a:endParaRPr lang="en-US" dirty="0"/>
        </a:p>
      </dgm:t>
    </dgm:pt>
    <dgm:pt modelId="{64B4DE66-CA2D-4CC8-942B-0660A2C852F2}">
      <dgm:prSet phldrT="[Text]"/>
      <dgm:spPr/>
      <dgm:t>
        <a:bodyPr/>
        <a:lstStyle/>
        <a:p>
          <a:r>
            <a:rPr lang="en-US" dirty="0" smtClean="0"/>
            <a:t>Teacher/Leader review of SLT progress; modifications made, if needed</a:t>
          </a:r>
          <a:endParaRPr lang="en-US" dirty="0"/>
        </a:p>
      </dgm:t>
    </dgm:pt>
    <dgm:pt modelId="{9B43AD53-92E3-4E0A-91F2-4077E9BA18A3}" type="parTrans" cxnId="{B8C233EA-C5C0-4B9E-9F81-483A73100B2F}">
      <dgm:prSet/>
      <dgm:spPr/>
      <dgm:t>
        <a:bodyPr/>
        <a:lstStyle/>
        <a:p>
          <a:endParaRPr lang="en-US"/>
        </a:p>
      </dgm:t>
    </dgm:pt>
    <dgm:pt modelId="{27D32BCA-F6CD-4E3F-87F2-D03303FC2003}" type="sibTrans" cxnId="{B8C233EA-C5C0-4B9E-9F81-483A73100B2F}">
      <dgm:prSet/>
      <dgm:spPr/>
      <dgm:t>
        <a:bodyPr/>
        <a:lstStyle/>
        <a:p>
          <a:endParaRPr lang="en-US" dirty="0"/>
        </a:p>
      </dgm:t>
    </dgm:pt>
    <dgm:pt modelId="{9CD09543-8D45-46AD-8053-5C1CF6B79B37}">
      <dgm:prSet phldrT="[Text]"/>
      <dgm:spPr/>
      <dgm:t>
        <a:bodyPr/>
        <a:lstStyle/>
        <a:p>
          <a:r>
            <a:rPr lang="en-US" dirty="0" smtClean="0"/>
            <a:t>Leader completes NTGS rubric designed to measure SLT goal attainment</a:t>
          </a:r>
          <a:endParaRPr lang="en-US" dirty="0"/>
        </a:p>
      </dgm:t>
    </dgm:pt>
    <dgm:pt modelId="{DA373893-620B-4066-90C0-8B0A9A9C9ED2}" type="parTrans" cxnId="{8C6C2453-61DB-4232-BD3F-F627AA891E0B}">
      <dgm:prSet/>
      <dgm:spPr/>
      <dgm:t>
        <a:bodyPr/>
        <a:lstStyle/>
        <a:p>
          <a:endParaRPr lang="en-US"/>
        </a:p>
      </dgm:t>
    </dgm:pt>
    <dgm:pt modelId="{424EE9E9-9EFD-4CAF-A89B-5E258D654B93}" type="sibTrans" cxnId="{8C6C2453-61DB-4232-BD3F-F627AA891E0B}">
      <dgm:prSet/>
      <dgm:spPr/>
      <dgm:t>
        <a:bodyPr/>
        <a:lstStyle/>
        <a:p>
          <a:endParaRPr lang="en-US"/>
        </a:p>
      </dgm:t>
    </dgm:pt>
    <dgm:pt modelId="{080D1F1E-FAEB-4B90-8328-BF963C18972F}" type="pres">
      <dgm:prSet presAssocID="{972E45DE-BA18-4B76-8905-D68AD9B0D54F}" presName="Name0" presStyleCnt="0">
        <dgm:presLayoutVars>
          <dgm:dir/>
          <dgm:resizeHandles val="exact"/>
        </dgm:presLayoutVars>
      </dgm:prSet>
      <dgm:spPr/>
    </dgm:pt>
    <dgm:pt modelId="{58467946-5F54-45F3-AF0A-CC3F8CE33537}" type="pres">
      <dgm:prSet presAssocID="{66C8ADCE-5550-47E2-B57F-B01C9CDBE8D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45781-4796-4633-9937-8CEB19EE51CD}" type="pres">
      <dgm:prSet presAssocID="{885C6953-6ADC-4B1E-B311-87A353E8B18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522FB71B-E9AD-4B15-90FE-AE00CC3CA668}" type="pres">
      <dgm:prSet presAssocID="{885C6953-6ADC-4B1E-B311-87A353E8B18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84E3945-4FEB-4678-ADCD-7DB9C41A6E43}" type="pres">
      <dgm:prSet presAssocID="{64B4DE66-CA2D-4CC8-942B-0660A2C852F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6BD56-EBDF-4F9E-8557-76740386C2CE}" type="pres">
      <dgm:prSet presAssocID="{27D32BCA-F6CD-4E3F-87F2-D03303FC200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252CE8-74C6-408D-B135-53DB54768193}" type="pres">
      <dgm:prSet presAssocID="{27D32BCA-F6CD-4E3F-87F2-D03303FC2003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DF7724E-9CF4-426E-9803-5AE07431051B}" type="pres">
      <dgm:prSet presAssocID="{9CD09543-8D45-46AD-8053-5C1CF6B79B3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7F9BB-154A-4E8D-A3F0-39FF5EFD742C}" type="presOf" srcId="{885C6953-6ADC-4B1E-B311-87A353E8B18E}" destId="{522FB71B-E9AD-4B15-90FE-AE00CC3CA668}" srcOrd="1" destOrd="0" presId="urn:microsoft.com/office/officeart/2005/8/layout/process1"/>
    <dgm:cxn modelId="{9AD72633-EDBF-45EA-92B2-F3A94D4D457C}" type="presOf" srcId="{27D32BCA-F6CD-4E3F-87F2-D03303FC2003}" destId="{3E252CE8-74C6-408D-B135-53DB54768193}" srcOrd="1" destOrd="0" presId="urn:microsoft.com/office/officeart/2005/8/layout/process1"/>
    <dgm:cxn modelId="{6DB8B15F-7A7D-4B4F-967D-5CB0231AD9B7}" type="presOf" srcId="{66C8ADCE-5550-47E2-B57F-B01C9CDBE8D4}" destId="{58467946-5F54-45F3-AF0A-CC3F8CE33537}" srcOrd="0" destOrd="0" presId="urn:microsoft.com/office/officeart/2005/8/layout/process1"/>
    <dgm:cxn modelId="{D5CB968D-8C93-4319-81C9-B81FECD5A332}" type="presOf" srcId="{27D32BCA-F6CD-4E3F-87F2-D03303FC2003}" destId="{37E6BD56-EBDF-4F9E-8557-76740386C2CE}" srcOrd="0" destOrd="0" presId="urn:microsoft.com/office/officeart/2005/8/layout/process1"/>
    <dgm:cxn modelId="{25D8F44F-FE97-45AC-8D6D-5669B0853C47}" type="presOf" srcId="{64B4DE66-CA2D-4CC8-942B-0660A2C852F2}" destId="{984E3945-4FEB-4678-ADCD-7DB9C41A6E43}" srcOrd="0" destOrd="0" presId="urn:microsoft.com/office/officeart/2005/8/layout/process1"/>
    <dgm:cxn modelId="{51D9F4F0-21E3-433A-95D1-3BC8DE702346}" type="presOf" srcId="{972E45DE-BA18-4B76-8905-D68AD9B0D54F}" destId="{080D1F1E-FAEB-4B90-8328-BF963C18972F}" srcOrd="0" destOrd="0" presId="urn:microsoft.com/office/officeart/2005/8/layout/process1"/>
    <dgm:cxn modelId="{224C4764-AF42-40F0-87DF-8CCB931B9B9F}" type="presOf" srcId="{885C6953-6ADC-4B1E-B311-87A353E8B18E}" destId="{2F245781-4796-4633-9937-8CEB19EE51CD}" srcOrd="0" destOrd="0" presId="urn:microsoft.com/office/officeart/2005/8/layout/process1"/>
    <dgm:cxn modelId="{5393371B-4C70-4B5F-83B1-2EF1E5C3A3DD}" type="presOf" srcId="{9CD09543-8D45-46AD-8053-5C1CF6B79B37}" destId="{DDF7724E-9CF4-426E-9803-5AE07431051B}" srcOrd="0" destOrd="0" presId="urn:microsoft.com/office/officeart/2005/8/layout/process1"/>
    <dgm:cxn modelId="{01F18A87-CFA6-44C0-B7E6-E23C4DA39FF8}" srcId="{972E45DE-BA18-4B76-8905-D68AD9B0D54F}" destId="{66C8ADCE-5550-47E2-B57F-B01C9CDBE8D4}" srcOrd="0" destOrd="0" parTransId="{A4F13D80-B904-42A1-86AE-C99D6F10A070}" sibTransId="{885C6953-6ADC-4B1E-B311-87A353E8B18E}"/>
    <dgm:cxn modelId="{B8C233EA-C5C0-4B9E-9F81-483A73100B2F}" srcId="{972E45DE-BA18-4B76-8905-D68AD9B0D54F}" destId="{64B4DE66-CA2D-4CC8-942B-0660A2C852F2}" srcOrd="1" destOrd="0" parTransId="{9B43AD53-92E3-4E0A-91F2-4077E9BA18A3}" sibTransId="{27D32BCA-F6CD-4E3F-87F2-D03303FC2003}"/>
    <dgm:cxn modelId="{8C6C2453-61DB-4232-BD3F-F627AA891E0B}" srcId="{972E45DE-BA18-4B76-8905-D68AD9B0D54F}" destId="{9CD09543-8D45-46AD-8053-5C1CF6B79B37}" srcOrd="2" destOrd="0" parTransId="{DA373893-620B-4066-90C0-8B0A9A9C9ED2}" sibTransId="{424EE9E9-9EFD-4CAF-A89B-5E258D654B93}"/>
    <dgm:cxn modelId="{B5854EDD-7552-4ADE-B9FA-B543AB2C92AD}" type="presParOf" srcId="{080D1F1E-FAEB-4B90-8328-BF963C18972F}" destId="{58467946-5F54-45F3-AF0A-CC3F8CE33537}" srcOrd="0" destOrd="0" presId="urn:microsoft.com/office/officeart/2005/8/layout/process1"/>
    <dgm:cxn modelId="{83DA342D-EA93-46F3-B34C-DFEA68BCF8B3}" type="presParOf" srcId="{080D1F1E-FAEB-4B90-8328-BF963C18972F}" destId="{2F245781-4796-4633-9937-8CEB19EE51CD}" srcOrd="1" destOrd="0" presId="urn:microsoft.com/office/officeart/2005/8/layout/process1"/>
    <dgm:cxn modelId="{CE5B53AC-7CD6-410F-AC2C-26087CB90696}" type="presParOf" srcId="{2F245781-4796-4633-9937-8CEB19EE51CD}" destId="{522FB71B-E9AD-4B15-90FE-AE00CC3CA668}" srcOrd="0" destOrd="0" presId="urn:microsoft.com/office/officeart/2005/8/layout/process1"/>
    <dgm:cxn modelId="{A9379C82-74D4-4945-A1CC-140DFED9C4F7}" type="presParOf" srcId="{080D1F1E-FAEB-4B90-8328-BF963C18972F}" destId="{984E3945-4FEB-4678-ADCD-7DB9C41A6E43}" srcOrd="2" destOrd="0" presId="urn:microsoft.com/office/officeart/2005/8/layout/process1"/>
    <dgm:cxn modelId="{BFF0132C-CD0E-42DE-B819-46F7233A4CFF}" type="presParOf" srcId="{080D1F1E-FAEB-4B90-8328-BF963C18972F}" destId="{37E6BD56-EBDF-4F9E-8557-76740386C2CE}" srcOrd="3" destOrd="0" presId="urn:microsoft.com/office/officeart/2005/8/layout/process1"/>
    <dgm:cxn modelId="{9A58E7B5-405B-42A4-9762-72EF10D9E157}" type="presParOf" srcId="{37E6BD56-EBDF-4F9E-8557-76740386C2CE}" destId="{3E252CE8-74C6-408D-B135-53DB54768193}" srcOrd="0" destOrd="0" presId="urn:microsoft.com/office/officeart/2005/8/layout/process1"/>
    <dgm:cxn modelId="{D2798775-863C-4954-878B-B671AE1E521F}" type="presParOf" srcId="{080D1F1E-FAEB-4B90-8328-BF963C18972F}" destId="{DDF7724E-9CF4-426E-9803-5AE07431051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F6212A-9B61-4D16-B3B0-524ECB13991F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C76162-0EC1-4531-B0F5-0E5D1D0AF6B3}">
      <dgm:prSet phldrT="[Text]"/>
      <dgm:spPr/>
      <dgm:t>
        <a:bodyPr/>
        <a:lstStyle/>
        <a:p>
          <a:r>
            <a:rPr lang="en-US" dirty="0" smtClean="0"/>
            <a:t>Students are INCLUDED in the Assessment if…</a:t>
          </a:r>
          <a:endParaRPr lang="en-US" dirty="0"/>
        </a:p>
      </dgm:t>
    </dgm:pt>
    <dgm:pt modelId="{B52A28BD-5218-418B-B402-0D402234787A}" type="parTrans" cxnId="{3B75B0C6-99BB-4607-A34D-B88C3CDF0C40}">
      <dgm:prSet/>
      <dgm:spPr/>
      <dgm:t>
        <a:bodyPr/>
        <a:lstStyle/>
        <a:p>
          <a:endParaRPr lang="en-US"/>
        </a:p>
      </dgm:t>
    </dgm:pt>
    <dgm:pt modelId="{FD013BF6-DB75-4662-837B-41DCB4E5017F}" type="sibTrans" cxnId="{3B75B0C6-99BB-4607-A34D-B88C3CDF0C40}">
      <dgm:prSet/>
      <dgm:spPr/>
      <dgm:t>
        <a:bodyPr/>
        <a:lstStyle/>
        <a:p>
          <a:endParaRPr lang="en-US"/>
        </a:p>
      </dgm:t>
    </dgm:pt>
    <dgm:pt modelId="{9363D063-1C7E-4DC3-81F5-2A4847E813F0}">
      <dgm:prSet phldrT="[Text]"/>
      <dgm:spPr/>
      <dgm:t>
        <a:bodyPr/>
        <a:lstStyle/>
        <a:p>
          <a:r>
            <a:rPr lang="en-US" dirty="0" smtClean="0"/>
            <a:t>Prior achievement data are available</a:t>
          </a:r>
          <a:endParaRPr lang="en-US" dirty="0"/>
        </a:p>
      </dgm:t>
    </dgm:pt>
    <dgm:pt modelId="{D27339B6-3A87-4EDF-9341-2A8EABFCFED8}" type="parTrans" cxnId="{38814B9C-A19A-4182-B841-5AE505904BCC}">
      <dgm:prSet/>
      <dgm:spPr/>
      <dgm:t>
        <a:bodyPr/>
        <a:lstStyle/>
        <a:p>
          <a:endParaRPr lang="en-US"/>
        </a:p>
      </dgm:t>
    </dgm:pt>
    <dgm:pt modelId="{37217A13-DA24-4ED8-B0E2-3581251A85D6}" type="sibTrans" cxnId="{38814B9C-A19A-4182-B841-5AE505904BCC}">
      <dgm:prSet/>
      <dgm:spPr/>
      <dgm:t>
        <a:bodyPr/>
        <a:lstStyle/>
        <a:p>
          <a:endParaRPr lang="en-US"/>
        </a:p>
      </dgm:t>
    </dgm:pt>
    <dgm:pt modelId="{F4645F65-0B5F-4FD9-B84A-9A072E8D489E}">
      <dgm:prSet phldrT="[Text]"/>
      <dgm:spPr/>
      <dgm:t>
        <a:bodyPr/>
        <a:lstStyle/>
        <a:p>
          <a:r>
            <a:rPr lang="en-US" dirty="0" smtClean="0"/>
            <a:t>Students are EXCLUDED from the assessment if…</a:t>
          </a:r>
          <a:endParaRPr lang="en-US" dirty="0"/>
        </a:p>
      </dgm:t>
    </dgm:pt>
    <dgm:pt modelId="{17D929FB-169B-468E-B1F5-6A55652F4425}" type="parTrans" cxnId="{A540E317-7052-4B85-B5BB-2EF86F7B9603}">
      <dgm:prSet/>
      <dgm:spPr/>
      <dgm:t>
        <a:bodyPr/>
        <a:lstStyle/>
        <a:p>
          <a:endParaRPr lang="en-US"/>
        </a:p>
      </dgm:t>
    </dgm:pt>
    <dgm:pt modelId="{45E10E20-B483-47A7-A7DA-73BFEEA8264D}" type="sibTrans" cxnId="{A540E317-7052-4B85-B5BB-2EF86F7B9603}">
      <dgm:prSet/>
      <dgm:spPr/>
      <dgm:t>
        <a:bodyPr/>
        <a:lstStyle/>
        <a:p>
          <a:endParaRPr lang="en-US"/>
        </a:p>
      </dgm:t>
    </dgm:pt>
    <dgm:pt modelId="{879AC8AB-3087-4F6A-A343-891001FC75D1}">
      <dgm:prSet phldrT="[Text]"/>
      <dgm:spPr/>
      <dgm:t>
        <a:bodyPr/>
        <a:lstStyle/>
        <a:p>
          <a:r>
            <a:rPr lang="en-US" dirty="0" smtClean="0"/>
            <a:t>No prior achievement data is available</a:t>
          </a:r>
          <a:endParaRPr lang="en-US" dirty="0"/>
        </a:p>
      </dgm:t>
    </dgm:pt>
    <dgm:pt modelId="{38833EE5-9CBC-42B5-8B87-88F83E6100FF}" type="parTrans" cxnId="{4A9A06CE-FF9F-4560-BBAF-5B3765CE62B5}">
      <dgm:prSet/>
      <dgm:spPr/>
      <dgm:t>
        <a:bodyPr/>
        <a:lstStyle/>
        <a:p>
          <a:endParaRPr lang="en-US"/>
        </a:p>
      </dgm:t>
    </dgm:pt>
    <dgm:pt modelId="{5CAC92EB-039B-4AC3-B394-7CB9B5D8CA83}" type="sibTrans" cxnId="{4A9A06CE-FF9F-4560-BBAF-5B3765CE62B5}">
      <dgm:prSet/>
      <dgm:spPr/>
      <dgm:t>
        <a:bodyPr/>
        <a:lstStyle/>
        <a:p>
          <a:endParaRPr lang="en-US"/>
        </a:p>
      </dgm:t>
    </dgm:pt>
    <dgm:pt modelId="{95BE9A05-C06A-4099-82C7-CB25DC2CC636}">
      <dgm:prSet phldrT="[Text]"/>
      <dgm:spPr/>
      <dgm:t>
        <a:bodyPr/>
        <a:lstStyle/>
        <a:p>
          <a:r>
            <a:rPr lang="en-US" dirty="0" smtClean="0"/>
            <a:t>Attended school for a full year</a:t>
          </a:r>
          <a:endParaRPr lang="en-US" dirty="0"/>
        </a:p>
      </dgm:t>
    </dgm:pt>
    <dgm:pt modelId="{CD0716E9-BBE3-4070-A0FE-F747E6404F72}" type="parTrans" cxnId="{FF4F9974-E37D-42FF-876F-13E0F70AB2AA}">
      <dgm:prSet/>
      <dgm:spPr/>
      <dgm:t>
        <a:bodyPr/>
        <a:lstStyle/>
        <a:p>
          <a:endParaRPr lang="en-US"/>
        </a:p>
      </dgm:t>
    </dgm:pt>
    <dgm:pt modelId="{E7A52DA8-A05B-427C-BFFD-8639EEA15542}" type="sibTrans" cxnId="{FF4F9974-E37D-42FF-876F-13E0F70AB2AA}">
      <dgm:prSet/>
      <dgm:spPr/>
      <dgm:t>
        <a:bodyPr/>
        <a:lstStyle/>
        <a:p>
          <a:endParaRPr lang="en-US"/>
        </a:p>
      </dgm:t>
    </dgm:pt>
    <dgm:pt modelId="{B97D2730-F8D4-4ECC-B3A5-640604788F75}">
      <dgm:prSet phldrT="[Text]"/>
      <dgm:spPr/>
      <dgm:t>
        <a:bodyPr/>
        <a:lstStyle/>
        <a:p>
          <a:r>
            <a:rPr lang="en-US" dirty="0" smtClean="0"/>
            <a:t>Take the regular state assessment</a:t>
          </a:r>
          <a:endParaRPr lang="en-US" dirty="0"/>
        </a:p>
      </dgm:t>
    </dgm:pt>
    <dgm:pt modelId="{D25FA21A-B4CA-4AEC-A8D6-788B27B89F55}" type="parTrans" cxnId="{6DE276FD-230D-4D58-BC86-DB4D6DCB91EB}">
      <dgm:prSet/>
      <dgm:spPr/>
      <dgm:t>
        <a:bodyPr/>
        <a:lstStyle/>
        <a:p>
          <a:endParaRPr lang="en-US"/>
        </a:p>
      </dgm:t>
    </dgm:pt>
    <dgm:pt modelId="{7CBFCCE6-42B8-4F03-A6BC-2AA725DE70D2}" type="sibTrans" cxnId="{6DE276FD-230D-4D58-BC86-DB4D6DCB91EB}">
      <dgm:prSet/>
      <dgm:spPr/>
      <dgm:t>
        <a:bodyPr/>
        <a:lstStyle/>
        <a:p>
          <a:endParaRPr lang="en-US"/>
        </a:p>
      </dgm:t>
    </dgm:pt>
    <dgm:pt modelId="{DB57C9DE-43FB-4091-BEB3-331DA3FAB800}">
      <dgm:prSet phldrT="[Text]"/>
      <dgm:spPr/>
      <dgm:t>
        <a:bodyPr/>
        <a:lstStyle/>
        <a:p>
          <a:r>
            <a:rPr lang="en-US" dirty="0" smtClean="0"/>
            <a:t>Enrolled in 4-9 grade levels</a:t>
          </a:r>
          <a:endParaRPr lang="en-US" dirty="0"/>
        </a:p>
      </dgm:t>
    </dgm:pt>
    <dgm:pt modelId="{B46E8CD7-4EB8-4778-BEF1-6F4699546133}" type="parTrans" cxnId="{DE1E627F-DDEF-4575-AC9D-136F0445BFE1}">
      <dgm:prSet/>
      <dgm:spPr/>
      <dgm:t>
        <a:bodyPr/>
        <a:lstStyle/>
        <a:p>
          <a:endParaRPr lang="en-US"/>
        </a:p>
      </dgm:t>
    </dgm:pt>
    <dgm:pt modelId="{10CBF283-859F-45A5-A226-3F2D775731F3}" type="sibTrans" cxnId="{DE1E627F-DDEF-4575-AC9D-136F0445BFE1}">
      <dgm:prSet/>
      <dgm:spPr/>
      <dgm:t>
        <a:bodyPr/>
        <a:lstStyle/>
        <a:p>
          <a:endParaRPr lang="en-US"/>
        </a:p>
      </dgm:t>
    </dgm:pt>
    <dgm:pt modelId="{7E6DB0FE-0705-4377-B992-1698A43F3C44}">
      <dgm:prSet phldrT="[Text]"/>
      <dgm:spPr/>
      <dgm:t>
        <a:bodyPr/>
        <a:lstStyle/>
        <a:p>
          <a:r>
            <a:rPr lang="en-US" dirty="0" smtClean="0"/>
            <a:t>If a teacher agrees they taught that student</a:t>
          </a:r>
          <a:endParaRPr lang="en-US" dirty="0"/>
        </a:p>
      </dgm:t>
    </dgm:pt>
    <dgm:pt modelId="{E6AB3B73-41FA-4BF7-B48C-F7078F7AADF2}" type="parTrans" cxnId="{06442B94-CDB9-42D4-B86B-B2E4B4D20351}">
      <dgm:prSet/>
      <dgm:spPr/>
      <dgm:t>
        <a:bodyPr/>
        <a:lstStyle/>
        <a:p>
          <a:endParaRPr lang="en-US"/>
        </a:p>
      </dgm:t>
    </dgm:pt>
    <dgm:pt modelId="{099C88A6-DBD7-4AD1-855E-DFFCE53AAC77}" type="sibTrans" cxnId="{06442B94-CDB9-42D4-B86B-B2E4B4D20351}">
      <dgm:prSet/>
      <dgm:spPr/>
      <dgm:t>
        <a:bodyPr/>
        <a:lstStyle/>
        <a:p>
          <a:endParaRPr lang="en-US"/>
        </a:p>
      </dgm:t>
    </dgm:pt>
    <dgm:pt modelId="{A2E0B07F-C2C8-4C1E-A4A7-EB142343AD51}">
      <dgm:prSet phldrT="[Text]"/>
      <dgm:spPr/>
      <dgm:t>
        <a:bodyPr/>
        <a:lstStyle/>
        <a:p>
          <a:r>
            <a:rPr lang="en-US" dirty="0" smtClean="0"/>
            <a:t>Moved during the school year</a:t>
          </a:r>
          <a:endParaRPr lang="en-US" dirty="0"/>
        </a:p>
      </dgm:t>
    </dgm:pt>
    <dgm:pt modelId="{83DE506A-97DF-49AE-A40B-476C415DBAFA}" type="parTrans" cxnId="{92759CF0-297B-4B96-8E63-56EF6D345702}">
      <dgm:prSet/>
      <dgm:spPr/>
      <dgm:t>
        <a:bodyPr/>
        <a:lstStyle/>
        <a:p>
          <a:endParaRPr lang="en-US"/>
        </a:p>
      </dgm:t>
    </dgm:pt>
    <dgm:pt modelId="{6AF83F1F-F020-4974-9FD6-93DF9C34EF53}" type="sibTrans" cxnId="{92759CF0-297B-4B96-8E63-56EF6D345702}">
      <dgm:prSet/>
      <dgm:spPr/>
      <dgm:t>
        <a:bodyPr/>
        <a:lstStyle/>
        <a:p>
          <a:endParaRPr lang="en-US"/>
        </a:p>
      </dgm:t>
    </dgm:pt>
    <dgm:pt modelId="{FBE339CE-2669-40FE-88D3-B17D89A57302}">
      <dgm:prSet phldrT="[Text]"/>
      <dgm:spPr/>
      <dgm:t>
        <a:bodyPr/>
        <a:lstStyle/>
        <a:p>
          <a:r>
            <a:rPr lang="en-US" dirty="0" smtClean="0"/>
            <a:t>Take an alternative state assessment</a:t>
          </a:r>
          <a:endParaRPr lang="en-US" dirty="0"/>
        </a:p>
      </dgm:t>
    </dgm:pt>
    <dgm:pt modelId="{9470AD0C-2E39-44DF-BF77-D9AB560E441F}" type="parTrans" cxnId="{3E3A6613-0138-45A0-8023-9FBB8AAA093D}">
      <dgm:prSet/>
      <dgm:spPr/>
      <dgm:t>
        <a:bodyPr/>
        <a:lstStyle/>
        <a:p>
          <a:endParaRPr lang="en-US"/>
        </a:p>
      </dgm:t>
    </dgm:pt>
    <dgm:pt modelId="{BE7E9AE0-97AE-4A0F-80D7-92C601EC59D3}" type="sibTrans" cxnId="{3E3A6613-0138-45A0-8023-9FBB8AAA093D}">
      <dgm:prSet/>
      <dgm:spPr/>
      <dgm:t>
        <a:bodyPr/>
        <a:lstStyle/>
        <a:p>
          <a:endParaRPr lang="en-US"/>
        </a:p>
      </dgm:t>
    </dgm:pt>
    <dgm:pt modelId="{50D5BED0-6A83-4254-87B8-17E91888A63F}">
      <dgm:prSet phldrT="[Text]"/>
      <dgm:spPr/>
      <dgm:t>
        <a:bodyPr/>
        <a:lstStyle/>
        <a:p>
          <a:r>
            <a:rPr lang="en-US" dirty="0" smtClean="0"/>
            <a:t>Enrolled in K-3 or 10-12 grade levels</a:t>
          </a:r>
          <a:endParaRPr lang="en-US" dirty="0"/>
        </a:p>
      </dgm:t>
    </dgm:pt>
    <dgm:pt modelId="{63C77B57-05C2-490D-B45A-BC920C835E67}" type="parTrans" cxnId="{B5AEA162-79ED-47DE-B1AA-1DA31866AF47}">
      <dgm:prSet/>
      <dgm:spPr/>
      <dgm:t>
        <a:bodyPr/>
        <a:lstStyle/>
        <a:p>
          <a:endParaRPr lang="en-US"/>
        </a:p>
      </dgm:t>
    </dgm:pt>
    <dgm:pt modelId="{DE06F023-F99E-4BF3-8E1D-31776F810C46}" type="sibTrans" cxnId="{B5AEA162-79ED-47DE-B1AA-1DA31866AF47}">
      <dgm:prSet/>
      <dgm:spPr/>
      <dgm:t>
        <a:bodyPr/>
        <a:lstStyle/>
        <a:p>
          <a:endParaRPr lang="en-US"/>
        </a:p>
      </dgm:t>
    </dgm:pt>
    <dgm:pt modelId="{0E320C12-F290-4C53-BD34-1AC7810910E8}" type="pres">
      <dgm:prSet presAssocID="{0EF6212A-9B61-4D16-B3B0-524ECB1399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DEDC1-7457-4A6D-9699-C9CAF38AFD24}" type="pres">
      <dgm:prSet presAssocID="{B8C76162-0EC1-4531-B0F5-0E5D1D0AF6B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CE913-277D-4693-A454-9209D73B20CA}" type="pres">
      <dgm:prSet presAssocID="{B8C76162-0EC1-4531-B0F5-0E5D1D0AF6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9E3B3-0AB3-468E-BE11-0863FA23181B}" type="pres">
      <dgm:prSet presAssocID="{F4645F65-0B5F-4FD9-B84A-9A072E8D489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CDD05-3A67-4ED8-8E56-4B61B5966EDB}" type="pres">
      <dgm:prSet presAssocID="{F4645F65-0B5F-4FD9-B84A-9A072E8D489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69BF0-EA07-42CD-BAA2-CB65914C617D}" type="presOf" srcId="{B97D2730-F8D4-4ECC-B3A5-640604788F75}" destId="{EEFCE913-277D-4693-A454-9209D73B20CA}" srcOrd="0" destOrd="2" presId="urn:microsoft.com/office/officeart/2005/8/layout/vList2"/>
    <dgm:cxn modelId="{3E3A6613-0138-45A0-8023-9FBB8AAA093D}" srcId="{F4645F65-0B5F-4FD9-B84A-9A072E8D489E}" destId="{FBE339CE-2669-40FE-88D3-B17D89A57302}" srcOrd="2" destOrd="0" parTransId="{9470AD0C-2E39-44DF-BF77-D9AB560E441F}" sibTransId="{BE7E9AE0-97AE-4A0F-80D7-92C601EC59D3}"/>
    <dgm:cxn modelId="{3B75B0C6-99BB-4607-A34D-B88C3CDF0C40}" srcId="{0EF6212A-9B61-4D16-B3B0-524ECB13991F}" destId="{B8C76162-0EC1-4531-B0F5-0E5D1D0AF6B3}" srcOrd="0" destOrd="0" parTransId="{B52A28BD-5218-418B-B402-0D402234787A}" sibTransId="{FD013BF6-DB75-4662-837B-41DCB4E5017F}"/>
    <dgm:cxn modelId="{52C293AD-CF88-418F-9CC5-F767BA4E5EEF}" type="presOf" srcId="{FBE339CE-2669-40FE-88D3-B17D89A57302}" destId="{75CCDD05-3A67-4ED8-8E56-4B61B5966EDB}" srcOrd="0" destOrd="2" presId="urn:microsoft.com/office/officeart/2005/8/layout/vList2"/>
    <dgm:cxn modelId="{92759CF0-297B-4B96-8E63-56EF6D345702}" srcId="{F4645F65-0B5F-4FD9-B84A-9A072E8D489E}" destId="{A2E0B07F-C2C8-4C1E-A4A7-EB142343AD51}" srcOrd="1" destOrd="0" parTransId="{83DE506A-97DF-49AE-A40B-476C415DBAFA}" sibTransId="{6AF83F1F-F020-4974-9FD6-93DF9C34EF53}"/>
    <dgm:cxn modelId="{06442B94-CDB9-42D4-B86B-B2E4B4D20351}" srcId="{B8C76162-0EC1-4531-B0F5-0E5D1D0AF6B3}" destId="{7E6DB0FE-0705-4377-B992-1698A43F3C44}" srcOrd="4" destOrd="0" parTransId="{E6AB3B73-41FA-4BF7-B48C-F7078F7AADF2}" sibTransId="{099C88A6-DBD7-4AD1-855E-DFFCE53AAC77}"/>
    <dgm:cxn modelId="{FF4F9974-E37D-42FF-876F-13E0F70AB2AA}" srcId="{B8C76162-0EC1-4531-B0F5-0E5D1D0AF6B3}" destId="{95BE9A05-C06A-4099-82C7-CB25DC2CC636}" srcOrd="1" destOrd="0" parTransId="{CD0716E9-BBE3-4070-A0FE-F747E6404F72}" sibTransId="{E7A52DA8-A05B-427C-BFFD-8639EEA15542}"/>
    <dgm:cxn modelId="{0FE52551-7AF7-4CEC-9BB2-207A5723C136}" type="presOf" srcId="{95BE9A05-C06A-4099-82C7-CB25DC2CC636}" destId="{EEFCE913-277D-4693-A454-9209D73B20CA}" srcOrd="0" destOrd="1" presId="urn:microsoft.com/office/officeart/2005/8/layout/vList2"/>
    <dgm:cxn modelId="{A540E317-7052-4B85-B5BB-2EF86F7B9603}" srcId="{0EF6212A-9B61-4D16-B3B0-524ECB13991F}" destId="{F4645F65-0B5F-4FD9-B84A-9A072E8D489E}" srcOrd="1" destOrd="0" parTransId="{17D929FB-169B-468E-B1F5-6A55652F4425}" sibTransId="{45E10E20-B483-47A7-A7DA-73BFEEA8264D}"/>
    <dgm:cxn modelId="{A926B544-60DE-4E41-8B7C-E38AE7591E77}" type="presOf" srcId="{50D5BED0-6A83-4254-87B8-17E91888A63F}" destId="{75CCDD05-3A67-4ED8-8E56-4B61B5966EDB}" srcOrd="0" destOrd="3" presId="urn:microsoft.com/office/officeart/2005/8/layout/vList2"/>
    <dgm:cxn modelId="{4B3E7F52-C453-4299-889A-B0EBE9CFB35E}" type="presOf" srcId="{B8C76162-0EC1-4531-B0F5-0E5D1D0AF6B3}" destId="{464DEDC1-7457-4A6D-9699-C9CAF38AFD24}" srcOrd="0" destOrd="0" presId="urn:microsoft.com/office/officeart/2005/8/layout/vList2"/>
    <dgm:cxn modelId="{EE2B6F6F-967B-4E8D-B8E9-C40BA49394DE}" type="presOf" srcId="{DB57C9DE-43FB-4091-BEB3-331DA3FAB800}" destId="{EEFCE913-277D-4693-A454-9209D73B20CA}" srcOrd="0" destOrd="3" presId="urn:microsoft.com/office/officeart/2005/8/layout/vList2"/>
    <dgm:cxn modelId="{38814B9C-A19A-4182-B841-5AE505904BCC}" srcId="{B8C76162-0EC1-4531-B0F5-0E5D1D0AF6B3}" destId="{9363D063-1C7E-4DC3-81F5-2A4847E813F0}" srcOrd="0" destOrd="0" parTransId="{D27339B6-3A87-4EDF-9341-2A8EABFCFED8}" sibTransId="{37217A13-DA24-4ED8-B0E2-3581251A85D6}"/>
    <dgm:cxn modelId="{19219503-23EE-4830-BAE2-D576CB827801}" type="presOf" srcId="{7E6DB0FE-0705-4377-B992-1698A43F3C44}" destId="{EEFCE913-277D-4693-A454-9209D73B20CA}" srcOrd="0" destOrd="4" presId="urn:microsoft.com/office/officeart/2005/8/layout/vList2"/>
    <dgm:cxn modelId="{B5AEA162-79ED-47DE-B1AA-1DA31866AF47}" srcId="{F4645F65-0B5F-4FD9-B84A-9A072E8D489E}" destId="{50D5BED0-6A83-4254-87B8-17E91888A63F}" srcOrd="3" destOrd="0" parTransId="{63C77B57-05C2-490D-B45A-BC920C835E67}" sibTransId="{DE06F023-F99E-4BF3-8E1D-31776F810C46}"/>
    <dgm:cxn modelId="{6DE276FD-230D-4D58-BC86-DB4D6DCB91EB}" srcId="{B8C76162-0EC1-4531-B0F5-0E5D1D0AF6B3}" destId="{B97D2730-F8D4-4ECC-B3A5-640604788F75}" srcOrd="2" destOrd="0" parTransId="{D25FA21A-B4CA-4AEC-A8D6-788B27B89F55}" sibTransId="{7CBFCCE6-42B8-4F03-A6BC-2AA725DE70D2}"/>
    <dgm:cxn modelId="{DE1E627F-DDEF-4575-AC9D-136F0445BFE1}" srcId="{B8C76162-0EC1-4531-B0F5-0E5D1D0AF6B3}" destId="{DB57C9DE-43FB-4091-BEB3-331DA3FAB800}" srcOrd="3" destOrd="0" parTransId="{B46E8CD7-4EB8-4778-BEF1-6F4699546133}" sibTransId="{10CBF283-859F-45A5-A226-3F2D775731F3}"/>
    <dgm:cxn modelId="{F2F7DEEF-1C9B-4385-A41B-578C8FDAE164}" type="presOf" srcId="{9363D063-1C7E-4DC3-81F5-2A4847E813F0}" destId="{EEFCE913-277D-4693-A454-9209D73B20CA}" srcOrd="0" destOrd="0" presId="urn:microsoft.com/office/officeart/2005/8/layout/vList2"/>
    <dgm:cxn modelId="{84C1D96F-96D3-4733-9F4B-1DB178F17805}" type="presOf" srcId="{879AC8AB-3087-4F6A-A343-891001FC75D1}" destId="{75CCDD05-3A67-4ED8-8E56-4B61B5966EDB}" srcOrd="0" destOrd="0" presId="urn:microsoft.com/office/officeart/2005/8/layout/vList2"/>
    <dgm:cxn modelId="{55502C76-7B2D-40FD-9456-8DEEAE7F1990}" type="presOf" srcId="{0EF6212A-9B61-4D16-B3B0-524ECB13991F}" destId="{0E320C12-F290-4C53-BD34-1AC7810910E8}" srcOrd="0" destOrd="0" presId="urn:microsoft.com/office/officeart/2005/8/layout/vList2"/>
    <dgm:cxn modelId="{176ECCA0-9C82-4CC3-9086-4BF4F5DB567C}" type="presOf" srcId="{F4645F65-0B5F-4FD9-B84A-9A072E8D489E}" destId="{3FC9E3B3-0AB3-468E-BE11-0863FA23181B}" srcOrd="0" destOrd="0" presId="urn:microsoft.com/office/officeart/2005/8/layout/vList2"/>
    <dgm:cxn modelId="{3F782612-C44E-4D49-8EF9-7A2D7DAB54DC}" type="presOf" srcId="{A2E0B07F-C2C8-4C1E-A4A7-EB142343AD51}" destId="{75CCDD05-3A67-4ED8-8E56-4B61B5966EDB}" srcOrd="0" destOrd="1" presId="urn:microsoft.com/office/officeart/2005/8/layout/vList2"/>
    <dgm:cxn modelId="{4A9A06CE-FF9F-4560-BBAF-5B3765CE62B5}" srcId="{F4645F65-0B5F-4FD9-B84A-9A072E8D489E}" destId="{879AC8AB-3087-4F6A-A343-891001FC75D1}" srcOrd="0" destOrd="0" parTransId="{38833EE5-9CBC-42B5-8B87-88F83E6100FF}" sibTransId="{5CAC92EB-039B-4AC3-B394-7CB9B5D8CA83}"/>
    <dgm:cxn modelId="{BADA7C48-0E6C-48FE-A239-B657BAB597C0}" type="presParOf" srcId="{0E320C12-F290-4C53-BD34-1AC7810910E8}" destId="{464DEDC1-7457-4A6D-9699-C9CAF38AFD24}" srcOrd="0" destOrd="0" presId="urn:microsoft.com/office/officeart/2005/8/layout/vList2"/>
    <dgm:cxn modelId="{3518EE5D-9F5E-41E5-B18D-D04E7AEB8BBF}" type="presParOf" srcId="{0E320C12-F290-4C53-BD34-1AC7810910E8}" destId="{EEFCE913-277D-4693-A454-9209D73B20CA}" srcOrd="1" destOrd="0" presId="urn:microsoft.com/office/officeart/2005/8/layout/vList2"/>
    <dgm:cxn modelId="{C74ED86A-B72F-488A-A80D-4AEEF98DFC0C}" type="presParOf" srcId="{0E320C12-F290-4C53-BD34-1AC7810910E8}" destId="{3FC9E3B3-0AB3-468E-BE11-0863FA23181B}" srcOrd="2" destOrd="0" presId="urn:microsoft.com/office/officeart/2005/8/layout/vList2"/>
    <dgm:cxn modelId="{2468BE3D-4C17-440F-B1AA-313B9B75D361}" type="presParOf" srcId="{0E320C12-F290-4C53-BD34-1AC7810910E8}" destId="{75CCDD05-3A67-4ED8-8E56-4B61B5966ED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6BC74D-F4B6-4E2A-9061-4A8C8E3319A3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84D782-35D9-48D6-A074-F203B7AD5C4B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Teachers</a:t>
          </a:r>
          <a:endParaRPr lang="en-US" sz="2800" b="1" dirty="0">
            <a:solidFill>
              <a:schemeClr val="tx1"/>
            </a:solidFill>
          </a:endParaRPr>
        </a:p>
      </dgm:t>
    </dgm:pt>
    <dgm:pt modelId="{AC660D10-5343-4111-B25F-67C4AFA2216F}" type="parTrans" cxnId="{AC7BD18E-23A3-4D9D-A72E-0CBF8430972D}">
      <dgm:prSet/>
      <dgm:spPr/>
      <dgm:t>
        <a:bodyPr/>
        <a:lstStyle/>
        <a:p>
          <a:endParaRPr lang="en-US"/>
        </a:p>
      </dgm:t>
    </dgm:pt>
    <dgm:pt modelId="{679230BA-E7A8-4744-BFDF-764B4995E18D}" type="sibTrans" cxnId="{AC7BD18E-23A3-4D9D-A72E-0CBF8430972D}">
      <dgm:prSet/>
      <dgm:spPr/>
      <dgm:t>
        <a:bodyPr/>
        <a:lstStyle/>
        <a:p>
          <a:endParaRPr lang="en-US"/>
        </a:p>
      </dgm:t>
    </dgm:pt>
    <dgm:pt modelId="{A2B70F1E-6AA7-4DC6-BDBB-D7E8C25450E7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On CVR (Curriculum Verification Report)</a:t>
          </a:r>
          <a:endParaRPr lang="en-US" dirty="0"/>
        </a:p>
      </dgm:t>
    </dgm:pt>
    <dgm:pt modelId="{EE730100-FDE5-44DD-BE79-E3F6394C87E6}" type="parTrans" cxnId="{51B79089-3CB9-440C-8832-7802568B3729}">
      <dgm:prSet/>
      <dgm:spPr/>
      <dgm:t>
        <a:bodyPr/>
        <a:lstStyle/>
        <a:p>
          <a:endParaRPr lang="en-US"/>
        </a:p>
      </dgm:t>
    </dgm:pt>
    <dgm:pt modelId="{0C8CFCFB-A4BD-4980-AB93-D028D1971869}" type="sibTrans" cxnId="{51B79089-3CB9-440C-8832-7802568B3729}">
      <dgm:prSet/>
      <dgm:spPr/>
      <dgm:t>
        <a:bodyPr/>
        <a:lstStyle/>
        <a:p>
          <a:endParaRPr lang="en-US"/>
        </a:p>
      </dgm:t>
    </dgm:pt>
    <dgm:pt modelId="{B87BADF4-A2DF-435D-B2D5-BDF3A4523CF2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Only His/Her Results</a:t>
          </a:r>
          <a:endParaRPr lang="en-US" dirty="0"/>
        </a:p>
      </dgm:t>
    </dgm:pt>
    <dgm:pt modelId="{CA5981DE-9FBE-4DE2-88DE-9A1C71785606}" type="parTrans" cxnId="{C317CE49-2B29-41D6-9324-C4AFA5B4F5F9}">
      <dgm:prSet/>
      <dgm:spPr/>
      <dgm:t>
        <a:bodyPr/>
        <a:lstStyle/>
        <a:p>
          <a:endParaRPr lang="en-US"/>
        </a:p>
      </dgm:t>
    </dgm:pt>
    <dgm:pt modelId="{5F08884E-9CAE-4116-9D2C-4F0E48CAED7C}" type="sibTrans" cxnId="{C317CE49-2B29-41D6-9324-C4AFA5B4F5F9}">
      <dgm:prSet/>
      <dgm:spPr/>
      <dgm:t>
        <a:bodyPr/>
        <a:lstStyle/>
        <a:p>
          <a:endParaRPr lang="en-US"/>
        </a:p>
      </dgm:t>
    </dgm:pt>
    <dgm:pt modelId="{33935572-D0BB-4B99-9E7E-5971FBD0CCB5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Principals</a:t>
          </a:r>
          <a:endParaRPr lang="en-US" sz="2800" b="1" dirty="0">
            <a:solidFill>
              <a:schemeClr val="tx1"/>
            </a:solidFill>
          </a:endParaRPr>
        </a:p>
      </dgm:t>
    </dgm:pt>
    <dgm:pt modelId="{E8DC9C45-261F-491B-9E2C-669EF927336A}" type="parTrans" cxnId="{16270A44-70FE-4B4F-8EC7-311249990089}">
      <dgm:prSet/>
      <dgm:spPr/>
      <dgm:t>
        <a:bodyPr/>
        <a:lstStyle/>
        <a:p>
          <a:endParaRPr lang="en-US"/>
        </a:p>
      </dgm:t>
    </dgm:pt>
    <dgm:pt modelId="{4F7CB42B-4AC6-448C-80EF-F464EF065D68}" type="sibTrans" cxnId="{16270A44-70FE-4B4F-8EC7-311249990089}">
      <dgm:prSet/>
      <dgm:spPr/>
      <dgm:t>
        <a:bodyPr/>
        <a:lstStyle/>
        <a:p>
          <a:endParaRPr lang="en-US"/>
        </a:p>
      </dgm:t>
    </dgm:pt>
    <dgm:pt modelId="{FC2AFF99-1909-40C2-AB76-B453B2FCFB2C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On CVR(Curriculum Verification Report)</a:t>
          </a:r>
          <a:endParaRPr lang="en-US" dirty="0"/>
        </a:p>
      </dgm:t>
    </dgm:pt>
    <dgm:pt modelId="{E6B22725-B836-463B-A511-CA351C2E35CD}" type="parTrans" cxnId="{0B1FA255-5C9D-4B36-B4B3-E350E8726295}">
      <dgm:prSet/>
      <dgm:spPr/>
      <dgm:t>
        <a:bodyPr/>
        <a:lstStyle/>
        <a:p>
          <a:endParaRPr lang="en-US"/>
        </a:p>
      </dgm:t>
    </dgm:pt>
    <dgm:pt modelId="{AA44E2F9-1CB7-4851-B769-FAB6F3C1DB5E}" type="sibTrans" cxnId="{0B1FA255-5C9D-4B36-B4B3-E350E8726295}">
      <dgm:prSet/>
      <dgm:spPr/>
      <dgm:t>
        <a:bodyPr/>
        <a:lstStyle/>
        <a:p>
          <a:endParaRPr lang="en-US"/>
        </a:p>
      </dgm:t>
    </dgm:pt>
    <dgm:pt modelId="{3E0D14E2-3810-4AFB-977C-A644F6B74F09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/>
            <a:t>All Teachers in School</a:t>
          </a:r>
          <a:endParaRPr lang="en-US" dirty="0"/>
        </a:p>
      </dgm:t>
    </dgm:pt>
    <dgm:pt modelId="{9E1C1B5E-1BBC-4BB4-8965-9DB6B24A0308}" type="parTrans" cxnId="{9F4CB009-0B9D-4088-A2F7-E555022302AF}">
      <dgm:prSet/>
      <dgm:spPr/>
      <dgm:t>
        <a:bodyPr/>
        <a:lstStyle/>
        <a:p>
          <a:endParaRPr lang="en-US"/>
        </a:p>
      </dgm:t>
    </dgm:pt>
    <dgm:pt modelId="{7C815CF5-9E0B-4B31-AAFD-619D1998EEA5}" type="sibTrans" cxnId="{9F4CB009-0B9D-4088-A2F7-E555022302AF}">
      <dgm:prSet/>
      <dgm:spPr/>
      <dgm:t>
        <a:bodyPr/>
        <a:lstStyle/>
        <a:p>
          <a:endParaRPr lang="en-US"/>
        </a:p>
      </dgm:t>
    </dgm:pt>
    <dgm:pt modelId="{712C213F-051B-46A0-8E5E-4200709202F6}">
      <dgm:prSet phldrT="[Tex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Superintendents</a:t>
          </a:r>
          <a:endParaRPr lang="en-US" sz="2800" b="1" dirty="0">
            <a:solidFill>
              <a:schemeClr val="tx1"/>
            </a:solidFill>
          </a:endParaRPr>
        </a:p>
      </dgm:t>
    </dgm:pt>
    <dgm:pt modelId="{1E3A7E5B-75EE-4894-A0B4-9478E2E1A3CF}" type="parTrans" cxnId="{F8B13802-C7C7-44A4-BC7A-160B608CA61B}">
      <dgm:prSet/>
      <dgm:spPr/>
      <dgm:t>
        <a:bodyPr/>
        <a:lstStyle/>
        <a:p>
          <a:endParaRPr lang="en-US"/>
        </a:p>
      </dgm:t>
    </dgm:pt>
    <dgm:pt modelId="{49986C5A-8B7D-443C-B400-873AE7937665}" type="sibTrans" cxnId="{F8B13802-C7C7-44A4-BC7A-160B608CA61B}">
      <dgm:prSet/>
      <dgm:spPr/>
      <dgm:t>
        <a:bodyPr/>
        <a:lstStyle/>
        <a:p>
          <a:endParaRPr lang="en-US"/>
        </a:p>
      </dgm:t>
    </dgm:pt>
    <dgm:pt modelId="{BCA20D61-D255-40C6-8683-575D455FED50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On CVR(Curriculum Verification Report)</a:t>
          </a:r>
          <a:endParaRPr lang="en-US" dirty="0">
            <a:solidFill>
              <a:schemeClr val="tx1"/>
            </a:solidFill>
          </a:endParaRPr>
        </a:p>
      </dgm:t>
    </dgm:pt>
    <dgm:pt modelId="{E25AF885-0147-4CE1-A026-A0B6CBBAD375}" type="parTrans" cxnId="{6694DAAA-2DEA-47B2-8AF0-BBB0AE99DAD2}">
      <dgm:prSet/>
      <dgm:spPr/>
      <dgm:t>
        <a:bodyPr/>
        <a:lstStyle/>
        <a:p>
          <a:endParaRPr lang="en-US"/>
        </a:p>
      </dgm:t>
    </dgm:pt>
    <dgm:pt modelId="{EDEDB10D-0F78-4371-97B5-D8E554D278E2}" type="sibTrans" cxnId="{6694DAAA-2DEA-47B2-8AF0-BBB0AE99DAD2}">
      <dgm:prSet/>
      <dgm:spPr/>
      <dgm:t>
        <a:bodyPr/>
        <a:lstStyle/>
        <a:p>
          <a:endParaRPr lang="en-US"/>
        </a:p>
      </dgm:t>
    </dgm:pt>
    <dgm:pt modelId="{E4E19D52-10DE-47FD-98FF-FA8B706A79AA}">
      <dgm:prSet phldrT="[Text]"/>
      <dgm:spPr>
        <a:solidFill>
          <a:schemeClr val="accent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All Schools/Teachers in District</a:t>
          </a:r>
          <a:endParaRPr lang="en-US" dirty="0">
            <a:solidFill>
              <a:schemeClr val="tx1"/>
            </a:solidFill>
          </a:endParaRPr>
        </a:p>
      </dgm:t>
    </dgm:pt>
    <dgm:pt modelId="{E1CFCBAD-1117-4C56-9062-5BFEDA4D3196}" type="parTrans" cxnId="{034781D7-6DB6-408D-948B-910B3E384A80}">
      <dgm:prSet/>
      <dgm:spPr/>
      <dgm:t>
        <a:bodyPr/>
        <a:lstStyle/>
        <a:p>
          <a:endParaRPr lang="en-US"/>
        </a:p>
      </dgm:t>
    </dgm:pt>
    <dgm:pt modelId="{C800638C-35AC-4C82-9520-1F6057392A33}" type="sibTrans" cxnId="{034781D7-6DB6-408D-948B-910B3E384A80}">
      <dgm:prSet/>
      <dgm:spPr/>
      <dgm:t>
        <a:bodyPr/>
        <a:lstStyle/>
        <a:p>
          <a:endParaRPr lang="en-US"/>
        </a:p>
      </dgm:t>
    </dgm:pt>
    <dgm:pt modelId="{561DCC8C-AE51-4EDC-B438-0BCAAB0A13FE}" type="pres">
      <dgm:prSet presAssocID="{586BC74D-F4B6-4E2A-9061-4A8C8E3319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6F427-7735-4DB7-8C75-5E4F48A7E086}" type="pres">
      <dgm:prSet presAssocID="{712C213F-051B-46A0-8E5E-4200709202F6}" presName="boxAndChildren" presStyleCnt="0"/>
      <dgm:spPr/>
    </dgm:pt>
    <dgm:pt modelId="{A287F813-F1FE-4F0C-9EDA-B77E218DDD94}" type="pres">
      <dgm:prSet presAssocID="{712C213F-051B-46A0-8E5E-4200709202F6}" presName="parentTextBox" presStyleLbl="node1" presStyleIdx="0" presStyleCnt="3"/>
      <dgm:spPr/>
      <dgm:t>
        <a:bodyPr/>
        <a:lstStyle/>
        <a:p>
          <a:endParaRPr lang="en-US"/>
        </a:p>
      </dgm:t>
    </dgm:pt>
    <dgm:pt modelId="{73E76A96-8911-4933-B1CB-EF8737670533}" type="pres">
      <dgm:prSet presAssocID="{712C213F-051B-46A0-8E5E-4200709202F6}" presName="entireBox" presStyleLbl="node1" presStyleIdx="0" presStyleCnt="3"/>
      <dgm:spPr/>
      <dgm:t>
        <a:bodyPr/>
        <a:lstStyle/>
        <a:p>
          <a:endParaRPr lang="en-US"/>
        </a:p>
      </dgm:t>
    </dgm:pt>
    <dgm:pt modelId="{6BD0BCC0-FFFC-4E52-8D8F-ABDCE5237678}" type="pres">
      <dgm:prSet presAssocID="{712C213F-051B-46A0-8E5E-4200709202F6}" presName="descendantBox" presStyleCnt="0"/>
      <dgm:spPr/>
    </dgm:pt>
    <dgm:pt modelId="{8B2BE3BA-6180-4B32-87FE-D77F2D73BCA0}" type="pres">
      <dgm:prSet presAssocID="{BCA20D61-D255-40C6-8683-575D455FED5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1A589-A64D-47CF-8BA8-7073E8B097B1}" type="pres">
      <dgm:prSet presAssocID="{E4E19D52-10DE-47FD-98FF-FA8B706A79A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E0CA4-D761-4109-B570-9355E43AA437}" type="pres">
      <dgm:prSet presAssocID="{4F7CB42B-4AC6-448C-80EF-F464EF065D68}" presName="sp" presStyleCnt="0"/>
      <dgm:spPr/>
    </dgm:pt>
    <dgm:pt modelId="{6735E1AF-15C6-487C-8AA7-9E9C61345227}" type="pres">
      <dgm:prSet presAssocID="{33935572-D0BB-4B99-9E7E-5971FBD0CCB5}" presName="arrowAndChildren" presStyleCnt="0"/>
      <dgm:spPr/>
    </dgm:pt>
    <dgm:pt modelId="{B7099D0F-DBAF-43CD-A137-64E6892C1BDD}" type="pres">
      <dgm:prSet presAssocID="{33935572-D0BB-4B99-9E7E-5971FBD0CCB5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40A6576D-FE51-4697-86B8-038A8DC6C1A2}" type="pres">
      <dgm:prSet presAssocID="{33935572-D0BB-4B99-9E7E-5971FBD0CCB5}" presName="arrow" presStyleLbl="node1" presStyleIdx="1" presStyleCnt="3" custLinFactNeighborX="926" custLinFactNeighborY="-1597"/>
      <dgm:spPr/>
      <dgm:t>
        <a:bodyPr/>
        <a:lstStyle/>
        <a:p>
          <a:endParaRPr lang="en-US"/>
        </a:p>
      </dgm:t>
    </dgm:pt>
    <dgm:pt modelId="{DEB04BF5-06DB-402C-A84A-CE90435AEC45}" type="pres">
      <dgm:prSet presAssocID="{33935572-D0BB-4B99-9E7E-5971FBD0CCB5}" presName="descendantArrow" presStyleCnt="0"/>
      <dgm:spPr/>
    </dgm:pt>
    <dgm:pt modelId="{4DCE8F34-5E1F-46AA-961C-2928705A6F6A}" type="pres">
      <dgm:prSet presAssocID="{FC2AFF99-1909-40C2-AB76-B453B2FCFB2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A3684-FAFA-45D0-985A-189A69F3116E}" type="pres">
      <dgm:prSet presAssocID="{3E0D14E2-3810-4AFB-977C-A644F6B74F09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F916C-50C2-4AD8-B00E-85B3D914BC50}" type="pres">
      <dgm:prSet presAssocID="{679230BA-E7A8-4744-BFDF-764B4995E18D}" presName="sp" presStyleCnt="0"/>
      <dgm:spPr/>
    </dgm:pt>
    <dgm:pt modelId="{53043CD1-17E5-49F7-866B-F775DD983F1A}" type="pres">
      <dgm:prSet presAssocID="{7D84D782-35D9-48D6-A074-F203B7AD5C4B}" presName="arrowAndChildren" presStyleCnt="0"/>
      <dgm:spPr/>
    </dgm:pt>
    <dgm:pt modelId="{179EB742-E354-4D74-BCCF-2D1FBB63D5EE}" type="pres">
      <dgm:prSet presAssocID="{7D84D782-35D9-48D6-A074-F203B7AD5C4B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9872EFDD-926C-4064-8F2F-C467D61669B3}" type="pres">
      <dgm:prSet presAssocID="{7D84D782-35D9-48D6-A074-F203B7AD5C4B}" presName="arrow" presStyleLbl="node1" presStyleIdx="2" presStyleCnt="3"/>
      <dgm:spPr/>
      <dgm:t>
        <a:bodyPr/>
        <a:lstStyle/>
        <a:p>
          <a:endParaRPr lang="en-US"/>
        </a:p>
      </dgm:t>
    </dgm:pt>
    <dgm:pt modelId="{BE843637-AC22-46EB-A7CB-0945ACCE7485}" type="pres">
      <dgm:prSet presAssocID="{7D84D782-35D9-48D6-A074-F203B7AD5C4B}" presName="descendantArrow" presStyleCnt="0"/>
      <dgm:spPr/>
    </dgm:pt>
    <dgm:pt modelId="{F01220A5-EC0D-41D9-A03C-113F04878B37}" type="pres">
      <dgm:prSet presAssocID="{A2B70F1E-6AA7-4DC6-BDBB-D7E8C25450E7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98BF3-D3B3-4608-A716-8CB7B135E71D}" type="pres">
      <dgm:prSet presAssocID="{B87BADF4-A2DF-435D-B2D5-BDF3A4523CF2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334815-FDD6-435F-B6C5-D7402DF7A779}" type="presOf" srcId="{E4E19D52-10DE-47FD-98FF-FA8B706A79AA}" destId="{3001A589-A64D-47CF-8BA8-7073E8B097B1}" srcOrd="0" destOrd="0" presId="urn:microsoft.com/office/officeart/2005/8/layout/process4"/>
    <dgm:cxn modelId="{034781D7-6DB6-408D-948B-910B3E384A80}" srcId="{712C213F-051B-46A0-8E5E-4200709202F6}" destId="{E4E19D52-10DE-47FD-98FF-FA8B706A79AA}" srcOrd="1" destOrd="0" parTransId="{E1CFCBAD-1117-4C56-9062-5BFEDA4D3196}" sibTransId="{C800638C-35AC-4C82-9520-1F6057392A33}"/>
    <dgm:cxn modelId="{76F437B9-C9E9-4BE4-A575-8C99FDD74F55}" type="presOf" srcId="{586BC74D-F4B6-4E2A-9061-4A8C8E3319A3}" destId="{561DCC8C-AE51-4EDC-B438-0BCAAB0A13FE}" srcOrd="0" destOrd="0" presId="urn:microsoft.com/office/officeart/2005/8/layout/process4"/>
    <dgm:cxn modelId="{6694DAAA-2DEA-47B2-8AF0-BBB0AE99DAD2}" srcId="{712C213F-051B-46A0-8E5E-4200709202F6}" destId="{BCA20D61-D255-40C6-8683-575D455FED50}" srcOrd="0" destOrd="0" parTransId="{E25AF885-0147-4CE1-A026-A0B6CBBAD375}" sibTransId="{EDEDB10D-0F78-4371-97B5-D8E554D278E2}"/>
    <dgm:cxn modelId="{37B5D9B0-4DDB-4E25-B673-01E9232DA25B}" type="presOf" srcId="{712C213F-051B-46A0-8E5E-4200709202F6}" destId="{73E76A96-8911-4933-B1CB-EF8737670533}" srcOrd="1" destOrd="0" presId="urn:microsoft.com/office/officeart/2005/8/layout/process4"/>
    <dgm:cxn modelId="{F8B13802-C7C7-44A4-BC7A-160B608CA61B}" srcId="{586BC74D-F4B6-4E2A-9061-4A8C8E3319A3}" destId="{712C213F-051B-46A0-8E5E-4200709202F6}" srcOrd="2" destOrd="0" parTransId="{1E3A7E5B-75EE-4894-A0B4-9478E2E1A3CF}" sibTransId="{49986C5A-8B7D-443C-B400-873AE7937665}"/>
    <dgm:cxn modelId="{C317CE49-2B29-41D6-9324-C4AFA5B4F5F9}" srcId="{7D84D782-35D9-48D6-A074-F203B7AD5C4B}" destId="{B87BADF4-A2DF-435D-B2D5-BDF3A4523CF2}" srcOrd="1" destOrd="0" parTransId="{CA5981DE-9FBE-4DE2-88DE-9A1C71785606}" sibTransId="{5F08884E-9CAE-4116-9D2C-4F0E48CAED7C}"/>
    <dgm:cxn modelId="{51B79089-3CB9-440C-8832-7802568B3729}" srcId="{7D84D782-35D9-48D6-A074-F203B7AD5C4B}" destId="{A2B70F1E-6AA7-4DC6-BDBB-D7E8C25450E7}" srcOrd="0" destOrd="0" parTransId="{EE730100-FDE5-44DD-BE79-E3F6394C87E6}" sibTransId="{0C8CFCFB-A4BD-4980-AB93-D028D1971869}"/>
    <dgm:cxn modelId="{9CDFF4A9-D8CE-43F0-9D70-2568A1D08BB2}" type="presOf" srcId="{7D84D782-35D9-48D6-A074-F203B7AD5C4B}" destId="{9872EFDD-926C-4064-8F2F-C467D61669B3}" srcOrd="1" destOrd="0" presId="urn:microsoft.com/office/officeart/2005/8/layout/process4"/>
    <dgm:cxn modelId="{E55D7970-C4BB-441E-BA8E-F2AE21A7B047}" type="presOf" srcId="{712C213F-051B-46A0-8E5E-4200709202F6}" destId="{A287F813-F1FE-4F0C-9EDA-B77E218DDD94}" srcOrd="0" destOrd="0" presId="urn:microsoft.com/office/officeart/2005/8/layout/process4"/>
    <dgm:cxn modelId="{0B1FA255-5C9D-4B36-B4B3-E350E8726295}" srcId="{33935572-D0BB-4B99-9E7E-5971FBD0CCB5}" destId="{FC2AFF99-1909-40C2-AB76-B453B2FCFB2C}" srcOrd="0" destOrd="0" parTransId="{E6B22725-B836-463B-A511-CA351C2E35CD}" sibTransId="{AA44E2F9-1CB7-4851-B769-FAB6F3C1DB5E}"/>
    <dgm:cxn modelId="{25535EC2-01E9-4E1A-AF2D-73CC6606B18B}" type="presOf" srcId="{A2B70F1E-6AA7-4DC6-BDBB-D7E8C25450E7}" destId="{F01220A5-EC0D-41D9-A03C-113F04878B37}" srcOrd="0" destOrd="0" presId="urn:microsoft.com/office/officeart/2005/8/layout/process4"/>
    <dgm:cxn modelId="{AC7BD18E-23A3-4D9D-A72E-0CBF8430972D}" srcId="{586BC74D-F4B6-4E2A-9061-4A8C8E3319A3}" destId="{7D84D782-35D9-48D6-A074-F203B7AD5C4B}" srcOrd="0" destOrd="0" parTransId="{AC660D10-5343-4111-B25F-67C4AFA2216F}" sibTransId="{679230BA-E7A8-4744-BFDF-764B4995E18D}"/>
    <dgm:cxn modelId="{9F4CB009-0B9D-4088-A2F7-E555022302AF}" srcId="{33935572-D0BB-4B99-9E7E-5971FBD0CCB5}" destId="{3E0D14E2-3810-4AFB-977C-A644F6B74F09}" srcOrd="1" destOrd="0" parTransId="{9E1C1B5E-1BBC-4BB4-8965-9DB6B24A0308}" sibTransId="{7C815CF5-9E0B-4B31-AAFD-619D1998EEA5}"/>
    <dgm:cxn modelId="{37A69647-A86B-463C-B095-E618F6F9DD40}" type="presOf" srcId="{3E0D14E2-3810-4AFB-977C-A644F6B74F09}" destId="{98CA3684-FAFA-45D0-985A-189A69F3116E}" srcOrd="0" destOrd="0" presId="urn:microsoft.com/office/officeart/2005/8/layout/process4"/>
    <dgm:cxn modelId="{22BB4113-EDE1-497E-9223-F69CBCB9548D}" type="presOf" srcId="{BCA20D61-D255-40C6-8683-575D455FED50}" destId="{8B2BE3BA-6180-4B32-87FE-D77F2D73BCA0}" srcOrd="0" destOrd="0" presId="urn:microsoft.com/office/officeart/2005/8/layout/process4"/>
    <dgm:cxn modelId="{A06811E0-4B30-423E-B458-D206E5EC1526}" type="presOf" srcId="{33935572-D0BB-4B99-9E7E-5971FBD0CCB5}" destId="{40A6576D-FE51-4697-86B8-038A8DC6C1A2}" srcOrd="1" destOrd="0" presId="urn:microsoft.com/office/officeart/2005/8/layout/process4"/>
    <dgm:cxn modelId="{08FE7FD4-4EAC-49A9-AC3C-6AB279132D02}" type="presOf" srcId="{33935572-D0BB-4B99-9E7E-5971FBD0CCB5}" destId="{B7099D0F-DBAF-43CD-A137-64E6892C1BDD}" srcOrd="0" destOrd="0" presId="urn:microsoft.com/office/officeart/2005/8/layout/process4"/>
    <dgm:cxn modelId="{16270A44-70FE-4B4F-8EC7-311249990089}" srcId="{586BC74D-F4B6-4E2A-9061-4A8C8E3319A3}" destId="{33935572-D0BB-4B99-9E7E-5971FBD0CCB5}" srcOrd="1" destOrd="0" parTransId="{E8DC9C45-261F-491B-9E2C-669EF927336A}" sibTransId="{4F7CB42B-4AC6-448C-80EF-F464EF065D68}"/>
    <dgm:cxn modelId="{569B887C-80F5-495E-BEC1-2C1515221AB2}" type="presOf" srcId="{FC2AFF99-1909-40C2-AB76-B453B2FCFB2C}" destId="{4DCE8F34-5E1F-46AA-961C-2928705A6F6A}" srcOrd="0" destOrd="0" presId="urn:microsoft.com/office/officeart/2005/8/layout/process4"/>
    <dgm:cxn modelId="{159691BB-EF1D-4485-9819-CA57200F7072}" type="presOf" srcId="{7D84D782-35D9-48D6-A074-F203B7AD5C4B}" destId="{179EB742-E354-4D74-BCCF-2D1FBB63D5EE}" srcOrd="0" destOrd="0" presId="urn:microsoft.com/office/officeart/2005/8/layout/process4"/>
    <dgm:cxn modelId="{FC0B104E-A71B-4263-B2A2-53CA413F9355}" type="presOf" srcId="{B87BADF4-A2DF-435D-B2D5-BDF3A4523CF2}" destId="{EB098BF3-D3B3-4608-A716-8CB7B135E71D}" srcOrd="0" destOrd="0" presId="urn:microsoft.com/office/officeart/2005/8/layout/process4"/>
    <dgm:cxn modelId="{2EE45449-8D11-40E3-89AD-3F82A6388AAF}" type="presParOf" srcId="{561DCC8C-AE51-4EDC-B438-0BCAAB0A13FE}" destId="{A936F427-7735-4DB7-8C75-5E4F48A7E086}" srcOrd="0" destOrd="0" presId="urn:microsoft.com/office/officeart/2005/8/layout/process4"/>
    <dgm:cxn modelId="{67E2E9B3-58E1-481F-83B2-37C44B2DEA41}" type="presParOf" srcId="{A936F427-7735-4DB7-8C75-5E4F48A7E086}" destId="{A287F813-F1FE-4F0C-9EDA-B77E218DDD94}" srcOrd="0" destOrd="0" presId="urn:microsoft.com/office/officeart/2005/8/layout/process4"/>
    <dgm:cxn modelId="{47FEBDF0-3519-4DCE-8229-FD6AF08F3EC8}" type="presParOf" srcId="{A936F427-7735-4DB7-8C75-5E4F48A7E086}" destId="{73E76A96-8911-4933-B1CB-EF8737670533}" srcOrd="1" destOrd="0" presId="urn:microsoft.com/office/officeart/2005/8/layout/process4"/>
    <dgm:cxn modelId="{DFF815CE-DD52-4635-956C-EB44F8C7C241}" type="presParOf" srcId="{A936F427-7735-4DB7-8C75-5E4F48A7E086}" destId="{6BD0BCC0-FFFC-4E52-8D8F-ABDCE5237678}" srcOrd="2" destOrd="0" presId="urn:microsoft.com/office/officeart/2005/8/layout/process4"/>
    <dgm:cxn modelId="{F178D535-7288-4FEF-A1B0-91A71DFEE855}" type="presParOf" srcId="{6BD0BCC0-FFFC-4E52-8D8F-ABDCE5237678}" destId="{8B2BE3BA-6180-4B32-87FE-D77F2D73BCA0}" srcOrd="0" destOrd="0" presId="urn:microsoft.com/office/officeart/2005/8/layout/process4"/>
    <dgm:cxn modelId="{D5871636-F22C-407D-8CAB-638CCF13A805}" type="presParOf" srcId="{6BD0BCC0-FFFC-4E52-8D8F-ABDCE5237678}" destId="{3001A589-A64D-47CF-8BA8-7073E8B097B1}" srcOrd="1" destOrd="0" presId="urn:microsoft.com/office/officeart/2005/8/layout/process4"/>
    <dgm:cxn modelId="{8A67665C-D543-4A78-9EA3-82EBF224939A}" type="presParOf" srcId="{561DCC8C-AE51-4EDC-B438-0BCAAB0A13FE}" destId="{E88E0CA4-D761-4109-B570-9355E43AA437}" srcOrd="1" destOrd="0" presId="urn:microsoft.com/office/officeart/2005/8/layout/process4"/>
    <dgm:cxn modelId="{5C00A168-BF85-47CD-BAEF-3C696F6545E8}" type="presParOf" srcId="{561DCC8C-AE51-4EDC-B438-0BCAAB0A13FE}" destId="{6735E1AF-15C6-487C-8AA7-9E9C61345227}" srcOrd="2" destOrd="0" presId="urn:microsoft.com/office/officeart/2005/8/layout/process4"/>
    <dgm:cxn modelId="{0759DDD0-1FBE-4106-B2D0-130FB8733738}" type="presParOf" srcId="{6735E1AF-15C6-487C-8AA7-9E9C61345227}" destId="{B7099D0F-DBAF-43CD-A137-64E6892C1BDD}" srcOrd="0" destOrd="0" presId="urn:microsoft.com/office/officeart/2005/8/layout/process4"/>
    <dgm:cxn modelId="{F01F57DE-2C4D-4DB6-BB94-82E0E52668E3}" type="presParOf" srcId="{6735E1AF-15C6-487C-8AA7-9E9C61345227}" destId="{40A6576D-FE51-4697-86B8-038A8DC6C1A2}" srcOrd="1" destOrd="0" presId="urn:microsoft.com/office/officeart/2005/8/layout/process4"/>
    <dgm:cxn modelId="{8E4C7614-1E95-47DD-B72C-E3187544FCCB}" type="presParOf" srcId="{6735E1AF-15C6-487C-8AA7-9E9C61345227}" destId="{DEB04BF5-06DB-402C-A84A-CE90435AEC45}" srcOrd="2" destOrd="0" presId="urn:microsoft.com/office/officeart/2005/8/layout/process4"/>
    <dgm:cxn modelId="{25E55645-4F88-4558-B338-B3187EDD28C1}" type="presParOf" srcId="{DEB04BF5-06DB-402C-A84A-CE90435AEC45}" destId="{4DCE8F34-5E1F-46AA-961C-2928705A6F6A}" srcOrd="0" destOrd="0" presId="urn:microsoft.com/office/officeart/2005/8/layout/process4"/>
    <dgm:cxn modelId="{D9FB6C3E-5552-4BFD-9C2A-974B1629028F}" type="presParOf" srcId="{DEB04BF5-06DB-402C-A84A-CE90435AEC45}" destId="{98CA3684-FAFA-45D0-985A-189A69F3116E}" srcOrd="1" destOrd="0" presId="urn:microsoft.com/office/officeart/2005/8/layout/process4"/>
    <dgm:cxn modelId="{CA4F1569-19CD-4966-93FF-589C87BDEEAE}" type="presParOf" srcId="{561DCC8C-AE51-4EDC-B438-0BCAAB0A13FE}" destId="{F95F916C-50C2-4AD8-B00E-85B3D914BC50}" srcOrd="3" destOrd="0" presId="urn:microsoft.com/office/officeart/2005/8/layout/process4"/>
    <dgm:cxn modelId="{C2946822-698B-41AD-8526-5F738FA0F2F3}" type="presParOf" srcId="{561DCC8C-AE51-4EDC-B438-0BCAAB0A13FE}" destId="{53043CD1-17E5-49F7-866B-F775DD983F1A}" srcOrd="4" destOrd="0" presId="urn:microsoft.com/office/officeart/2005/8/layout/process4"/>
    <dgm:cxn modelId="{DCDDDCA7-20A0-4A13-8F96-BBACFEFB46BF}" type="presParOf" srcId="{53043CD1-17E5-49F7-866B-F775DD983F1A}" destId="{179EB742-E354-4D74-BCCF-2D1FBB63D5EE}" srcOrd="0" destOrd="0" presId="urn:microsoft.com/office/officeart/2005/8/layout/process4"/>
    <dgm:cxn modelId="{46DFA9BB-4DAE-4CDB-8C56-602EC75992A2}" type="presParOf" srcId="{53043CD1-17E5-49F7-866B-F775DD983F1A}" destId="{9872EFDD-926C-4064-8F2F-C467D61669B3}" srcOrd="1" destOrd="0" presId="urn:microsoft.com/office/officeart/2005/8/layout/process4"/>
    <dgm:cxn modelId="{BE04D3DC-8617-471B-AE2E-336806E432A0}" type="presParOf" srcId="{53043CD1-17E5-49F7-866B-F775DD983F1A}" destId="{BE843637-AC22-46EB-A7CB-0945ACCE7485}" srcOrd="2" destOrd="0" presId="urn:microsoft.com/office/officeart/2005/8/layout/process4"/>
    <dgm:cxn modelId="{618CBA80-CA6F-4476-A252-96FC725CF7B0}" type="presParOf" srcId="{BE843637-AC22-46EB-A7CB-0945ACCE7485}" destId="{F01220A5-EC0D-41D9-A03C-113F04878B37}" srcOrd="0" destOrd="0" presId="urn:microsoft.com/office/officeart/2005/8/layout/process4"/>
    <dgm:cxn modelId="{426AE75F-D9C0-48BF-9053-34B5E2A29B11}" type="presParOf" srcId="{BE843637-AC22-46EB-A7CB-0945ACCE7485}" destId="{EB098BF3-D3B3-4608-A716-8CB7B135E71D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B83CB-F6AE-4176-9685-04955CBDD755}">
      <dsp:nvSpPr>
        <dsp:cNvPr id="0" name=""/>
        <dsp:cNvSpPr/>
      </dsp:nvSpPr>
      <dsp:spPr>
        <a:xfrm>
          <a:off x="2085974" y="1700046"/>
          <a:ext cx="1924050" cy="1924050"/>
        </a:xfrm>
        <a:prstGeom prst="ellipse">
          <a:avLst/>
        </a:prstGeom>
        <a:solidFill>
          <a:srgbClr val="6C0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Teacher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and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Leader Evaluations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2085974" y="1700046"/>
        <a:ext cx="1924050" cy="1924050"/>
      </dsp:txXfrm>
    </dsp:sp>
    <dsp:sp modelId="{90950FF8-8E92-45B5-A630-454D66D14D7B}">
      <dsp:nvSpPr>
        <dsp:cNvPr id="0" name=""/>
        <dsp:cNvSpPr/>
      </dsp:nvSpPr>
      <dsp:spPr>
        <a:xfrm rot="12900000">
          <a:off x="778662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solidFill>
          <a:srgbClr val="BFD73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BE0B-B1B4-4F08-9E5D-F527D4DA3EBF}">
      <dsp:nvSpPr>
        <dsp:cNvPr id="0" name=""/>
        <dsp:cNvSpPr/>
      </dsp:nvSpPr>
      <dsp:spPr>
        <a:xfrm>
          <a:off x="4664" y="439903"/>
          <a:ext cx="1827847" cy="1462278"/>
        </a:xfrm>
        <a:prstGeom prst="roundRect">
          <a:avLst>
            <a:gd name="adj" fmla="val 10000"/>
          </a:avLst>
        </a:prstGeom>
        <a:solidFill>
          <a:srgbClr val="BFD73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Measures of Student Growth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50% 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664" y="439903"/>
        <a:ext cx="1827847" cy="1462278"/>
      </dsp:txXfrm>
    </dsp:sp>
    <dsp:sp modelId="{EFB72844-7CAE-46FA-B5DD-8213D30A5D3E}">
      <dsp:nvSpPr>
        <dsp:cNvPr id="0" name=""/>
        <dsp:cNvSpPr/>
      </dsp:nvSpPr>
      <dsp:spPr>
        <a:xfrm rot="19500000">
          <a:off x="3769893" y="1340653"/>
          <a:ext cx="1547443" cy="548354"/>
        </a:xfrm>
        <a:prstGeom prst="leftArrow">
          <a:avLst>
            <a:gd name="adj1" fmla="val 60000"/>
            <a:gd name="adj2" fmla="val 50000"/>
          </a:avLst>
        </a:prstGeom>
        <a:solidFill>
          <a:srgbClr val="72811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B05A-9E6B-4DF2-8860-BBDBB0193D9A}">
      <dsp:nvSpPr>
        <dsp:cNvPr id="0" name=""/>
        <dsp:cNvSpPr/>
      </dsp:nvSpPr>
      <dsp:spPr>
        <a:xfrm>
          <a:off x="4263487" y="439903"/>
          <a:ext cx="1827847" cy="1462278"/>
        </a:xfrm>
        <a:prstGeom prst="roundRect">
          <a:avLst>
            <a:gd name="adj" fmla="val 10000"/>
          </a:avLst>
        </a:prstGeom>
        <a:solidFill>
          <a:srgbClr val="72811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Measures of Effectiveness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 50%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4263487" y="439903"/>
        <a:ext cx="1827847" cy="1462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1B83CB-F6AE-4176-9685-04955CBDD755}">
      <dsp:nvSpPr>
        <dsp:cNvPr id="0" name=""/>
        <dsp:cNvSpPr/>
      </dsp:nvSpPr>
      <dsp:spPr>
        <a:xfrm>
          <a:off x="2816066" y="2219076"/>
          <a:ext cx="2597467" cy="2597467"/>
        </a:xfrm>
        <a:prstGeom prst="ellipse">
          <a:avLst/>
        </a:prstGeom>
        <a:solidFill>
          <a:srgbClr val="6C002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latin typeface="Arial" pitchFamily="34" charset="0"/>
              <a:cs typeface="Arial" pitchFamily="34" charset="0"/>
            </a:rPr>
            <a:t>Teacher or Leader Final Evaluation Score</a:t>
          </a:r>
          <a:endParaRPr lang="en-US" sz="2700" kern="1200" dirty="0">
            <a:latin typeface="Arial" pitchFamily="34" charset="0"/>
            <a:cs typeface="Arial" pitchFamily="34" charset="0"/>
          </a:endParaRPr>
        </a:p>
      </dsp:txBody>
      <dsp:txXfrm>
        <a:off x="2816066" y="2219076"/>
        <a:ext cx="2597467" cy="2597467"/>
      </dsp:txXfrm>
    </dsp:sp>
    <dsp:sp modelId="{90950FF8-8E92-45B5-A630-454D66D14D7B}">
      <dsp:nvSpPr>
        <dsp:cNvPr id="0" name=""/>
        <dsp:cNvSpPr/>
      </dsp:nvSpPr>
      <dsp:spPr>
        <a:xfrm rot="12900000">
          <a:off x="1050521" y="1733670"/>
          <a:ext cx="2089751" cy="740278"/>
        </a:xfrm>
        <a:prstGeom prst="leftArrow">
          <a:avLst>
            <a:gd name="adj1" fmla="val 60000"/>
            <a:gd name="adj2" fmla="val 50000"/>
          </a:avLst>
        </a:prstGeom>
        <a:solidFill>
          <a:srgbClr val="728119"/>
        </a:solidFill>
        <a:ln w="25400">
          <a:solidFill>
            <a:schemeClr val="accent3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6BE0B-B1B4-4F08-9E5D-F527D4DA3EBF}">
      <dsp:nvSpPr>
        <dsp:cNvPr id="0" name=""/>
        <dsp:cNvSpPr/>
      </dsp:nvSpPr>
      <dsp:spPr>
        <a:xfrm>
          <a:off x="5688" y="517455"/>
          <a:ext cx="2467594" cy="1974075"/>
        </a:xfrm>
        <a:prstGeom prst="roundRect">
          <a:avLst>
            <a:gd name="adj" fmla="val 10000"/>
          </a:avLst>
        </a:prstGeom>
        <a:solidFill>
          <a:srgbClr val="728119"/>
        </a:solidFill>
        <a:ln w="25400" cap="flat" cmpd="sng" algn="ctr">
          <a:solidFill>
            <a:schemeClr val="accent3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Measures of Student Growth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50%</a:t>
          </a:r>
          <a:endParaRPr lang="en-US" sz="20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5688" y="517455"/>
        <a:ext cx="2467594" cy="1974075"/>
      </dsp:txXfrm>
    </dsp:sp>
    <dsp:sp modelId="{EFB72844-7CAE-46FA-B5DD-8213D30A5D3E}">
      <dsp:nvSpPr>
        <dsp:cNvPr id="0" name=""/>
        <dsp:cNvSpPr/>
      </dsp:nvSpPr>
      <dsp:spPr>
        <a:xfrm rot="19500000">
          <a:off x="5089326" y="1733670"/>
          <a:ext cx="2089751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20000"/>
            <a:lumOff val="80000"/>
          </a:schemeClr>
        </a:solidFill>
        <a:ln w="25400">
          <a:solidFill>
            <a:srgbClr val="728119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7AB05A-9E6B-4DF2-8860-BBDBB0193D9A}">
      <dsp:nvSpPr>
        <dsp:cNvPr id="0" name=""/>
        <dsp:cNvSpPr/>
      </dsp:nvSpPr>
      <dsp:spPr>
        <a:xfrm>
          <a:off x="5756317" y="517455"/>
          <a:ext cx="2467594" cy="1974075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rgbClr val="72811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Other Measures of Effectiveness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50%</a:t>
          </a:r>
          <a:endParaRPr lang="en-US" sz="2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56317" y="517455"/>
        <a:ext cx="2467594" cy="19740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467946-5F54-45F3-AF0A-CC3F8CE33537}">
      <dsp:nvSpPr>
        <dsp:cNvPr id="0" name=""/>
        <dsp:cNvSpPr/>
      </dsp:nvSpPr>
      <dsp:spPr>
        <a:xfrm>
          <a:off x="7099" y="1276093"/>
          <a:ext cx="2121842" cy="1511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Teacher/Leader Establish Student Learning Targets </a:t>
          </a:r>
          <a:r>
            <a:rPr lang="en-US" sz="1800" b="1" kern="1200" dirty="0" smtClean="0"/>
            <a:t>(SLT) </a:t>
          </a:r>
          <a:r>
            <a:rPr lang="en-US" sz="1800" kern="1200" dirty="0" smtClean="0"/>
            <a:t>for NTGS educators</a:t>
          </a:r>
          <a:endParaRPr lang="en-US" sz="1800" kern="1200" dirty="0"/>
        </a:p>
      </dsp:txBody>
      <dsp:txXfrm>
        <a:off x="7099" y="1276093"/>
        <a:ext cx="2121842" cy="1511812"/>
      </dsp:txXfrm>
    </dsp:sp>
    <dsp:sp modelId="{2F245781-4796-4633-9937-8CEB19EE51CD}">
      <dsp:nvSpPr>
        <dsp:cNvPr id="0" name=""/>
        <dsp:cNvSpPr/>
      </dsp:nvSpPr>
      <dsp:spPr>
        <a:xfrm>
          <a:off x="2341125" y="1768891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41125" y="1768891"/>
        <a:ext cx="449830" cy="526216"/>
      </dsp:txXfrm>
    </dsp:sp>
    <dsp:sp modelId="{984E3945-4FEB-4678-ADCD-7DB9C41A6E43}">
      <dsp:nvSpPr>
        <dsp:cNvPr id="0" name=""/>
        <dsp:cNvSpPr/>
      </dsp:nvSpPr>
      <dsp:spPr>
        <a:xfrm>
          <a:off x="2977678" y="1276093"/>
          <a:ext cx="2121842" cy="1511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Teacher/Leader review of SLT progress; modifications made, if needed</a:t>
          </a:r>
          <a:endParaRPr lang="en-US" sz="1800" kern="1200" dirty="0"/>
        </a:p>
      </dsp:txBody>
      <dsp:txXfrm>
        <a:off x="2977678" y="1276093"/>
        <a:ext cx="2121842" cy="1511812"/>
      </dsp:txXfrm>
    </dsp:sp>
    <dsp:sp modelId="{37E6BD56-EBDF-4F9E-8557-76740386C2CE}">
      <dsp:nvSpPr>
        <dsp:cNvPr id="0" name=""/>
        <dsp:cNvSpPr/>
      </dsp:nvSpPr>
      <dsp:spPr>
        <a:xfrm>
          <a:off x="5311705" y="1768891"/>
          <a:ext cx="449830" cy="526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311705" y="1768891"/>
        <a:ext cx="449830" cy="526216"/>
      </dsp:txXfrm>
    </dsp:sp>
    <dsp:sp modelId="{DDF7724E-9CF4-426E-9803-5AE07431051B}">
      <dsp:nvSpPr>
        <dsp:cNvPr id="0" name=""/>
        <dsp:cNvSpPr/>
      </dsp:nvSpPr>
      <dsp:spPr>
        <a:xfrm>
          <a:off x="5948258" y="1276093"/>
          <a:ext cx="2121842" cy="15118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 completes NTGS rubric designed to measure SLT goal attainment</a:t>
          </a:r>
          <a:endParaRPr lang="en-US" sz="1800" kern="1200" dirty="0"/>
        </a:p>
      </dsp:txBody>
      <dsp:txXfrm>
        <a:off x="5948258" y="1276093"/>
        <a:ext cx="2121842" cy="15118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2CF4C-20C7-4AF0-BD84-46FD315825D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68508-268B-4567-B102-814D087E0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92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you only look at the end result, we</a:t>
            </a:r>
            <a:r>
              <a:rPr lang="en-US" baseline="0" dirty="0" smtClean="0"/>
              <a:t> would all agree that Red Student had a better year than Blue Student. But, (go forward to 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B72-F5A2-4C59-B165-5AD574E2EDD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…when we see where each child HAD been scoring, and what their trajectories</a:t>
            </a:r>
            <a:r>
              <a:rPr lang="en-US" baseline="0" dirty="0" smtClean="0"/>
              <a:t> were, we see that in actuality, while Red might have received a higher absolute score, she fell back about 18 points. And at the same time, Blue scored about 18 points higher than he typically had. Blue is at a lower achievement level, but showed growth, and Value-Added is looking for exactly that.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A7B72-F5A2-4C59-B165-5AD574E2EDD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“Overall Composite Score” every teacher currently has an N/A, and every Scale</a:t>
            </a:r>
            <a:r>
              <a:rPr lang="en-US" baseline="0" dirty="0" smtClean="0"/>
              <a:t> Score Rating is currently a “0”, which is not one of the numbers that will be used.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2B1C-5B84-4943-8530-81DBD92147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*Look at the Science and Social Studies</a:t>
            </a:r>
            <a:r>
              <a:rPr lang="en-US" baseline="0" dirty="0" smtClean="0"/>
              <a:t> STAR…-7 and -8, respectively.  If we pretend that this was a report for a teacher who just taught that Science, or just that Social Studies….that negative number indicates that each student scored that many points below typical for them, NOT that the teacher “gets a negative score” (remember, the scores for teachers are only a 5.0-1.0…there ARE no ‘negative scores’ for a teacher)….and if you look at the corresponding percentiles (16 and 19, respectively), those are numbers that would mean a teacher is EFFECTIVE. If this was a Science teacher, whose overall Achievement Result was a -7 and their percentile was a 16, this teacher would NOT be considered by the state to be an ineffective teacher.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2B1C-5B84-4943-8530-81DBD92147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Looking at this slide, we know</a:t>
            </a:r>
            <a:r>
              <a:rPr lang="en-US" baseline="0" dirty="0" smtClean="0"/>
              <a:t> what’s been going on in this classroom. The teacher took those 4, 5 students right at the ‘Mastery/Advanced’ border and pushed them (High Achievers, +6)…and worked at remediating those who were going to come up to Basic (Low Achievers, +11), but has told those working in the middle (Average Achievers, -8), “Here baby, just let me know if you need any help.”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2B1C-5B84-4943-8530-81DBD92147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having a drill-down</a:t>
            </a:r>
            <a:r>
              <a:rPr lang="en-US" baseline="0" dirty="0" smtClean="0"/>
              <a:t> doesn’t mean you didn’t have ANY of those students, just not the minimum of 5 who qualified for inclusion.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2B1C-5B84-4943-8530-81DBD92147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7DA03-46DB-4F4E-A976-A85CA046DFAC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5CCD2-8741-46D0-9640-4DA8FBAA7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uisianaschools.net/topics/value_added.html" TargetMode="External"/><Relationship Id="rId2" Type="http://schemas.openxmlformats.org/officeDocument/2006/relationships/hyperlink" Target="mailto:Danielle.Rowland@la.gov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DOECVR@la.gov" TargetMode="External"/><Relationship Id="rId4" Type="http://schemas.openxmlformats.org/officeDocument/2006/relationships/hyperlink" Target="https://leads13.doe.louisiana.gov/cvr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685800" y="1752601"/>
            <a:ext cx="7772400" cy="1829761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685800" y="3611607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/>
          </a:p>
        </p:txBody>
      </p:sp>
      <p:pic>
        <p:nvPicPr>
          <p:cNvPr id="6" name="Picture 5" descr="title slide cop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/>
          <p:nvPr/>
        </p:nvSpPr>
        <p:spPr>
          <a:xfrm>
            <a:off x="3505200" y="42672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John White   State Superintendent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205509"/>
            <a:ext cx="9130145" cy="1096818"/>
          </a:xfrm>
          <a:custGeom>
            <a:avLst/>
            <a:gdLst>
              <a:gd name="connsiteX0" fmla="*/ 0 w 9130145"/>
              <a:gd name="connsiteY0" fmla="*/ 1096818 h 1096818"/>
              <a:gd name="connsiteX1" fmla="*/ 110836 w 9130145"/>
              <a:gd name="connsiteY1" fmla="*/ 1055255 h 1096818"/>
              <a:gd name="connsiteX2" fmla="*/ 221673 w 9130145"/>
              <a:gd name="connsiteY2" fmla="*/ 999836 h 1096818"/>
              <a:gd name="connsiteX3" fmla="*/ 360218 w 9130145"/>
              <a:gd name="connsiteY3" fmla="*/ 958273 h 1096818"/>
              <a:gd name="connsiteX4" fmla="*/ 498764 w 9130145"/>
              <a:gd name="connsiteY4" fmla="*/ 902855 h 1096818"/>
              <a:gd name="connsiteX5" fmla="*/ 706582 w 9130145"/>
              <a:gd name="connsiteY5" fmla="*/ 847436 h 1096818"/>
              <a:gd name="connsiteX6" fmla="*/ 914400 w 9130145"/>
              <a:gd name="connsiteY6" fmla="*/ 778164 h 1096818"/>
              <a:gd name="connsiteX7" fmla="*/ 1080655 w 9130145"/>
              <a:gd name="connsiteY7" fmla="*/ 722746 h 1096818"/>
              <a:gd name="connsiteX8" fmla="*/ 1177636 w 9130145"/>
              <a:gd name="connsiteY8" fmla="*/ 695036 h 1096818"/>
              <a:gd name="connsiteX9" fmla="*/ 1246909 w 9130145"/>
              <a:gd name="connsiteY9" fmla="*/ 667327 h 1096818"/>
              <a:gd name="connsiteX10" fmla="*/ 1385455 w 9130145"/>
              <a:gd name="connsiteY10" fmla="*/ 639618 h 1096818"/>
              <a:gd name="connsiteX11" fmla="*/ 1524000 w 9130145"/>
              <a:gd name="connsiteY11" fmla="*/ 598055 h 1096818"/>
              <a:gd name="connsiteX12" fmla="*/ 1745673 w 9130145"/>
              <a:gd name="connsiteY12" fmla="*/ 528782 h 1096818"/>
              <a:gd name="connsiteX13" fmla="*/ 2050473 w 9130145"/>
              <a:gd name="connsiteY13" fmla="*/ 473364 h 1096818"/>
              <a:gd name="connsiteX14" fmla="*/ 2479964 w 9130145"/>
              <a:gd name="connsiteY14" fmla="*/ 390236 h 1096818"/>
              <a:gd name="connsiteX15" fmla="*/ 2881745 w 9130145"/>
              <a:gd name="connsiteY15" fmla="*/ 334818 h 1096818"/>
              <a:gd name="connsiteX16" fmla="*/ 3297382 w 9130145"/>
              <a:gd name="connsiteY16" fmla="*/ 279400 h 1096818"/>
              <a:gd name="connsiteX17" fmla="*/ 3740727 w 9130145"/>
              <a:gd name="connsiteY17" fmla="*/ 223982 h 1096818"/>
              <a:gd name="connsiteX18" fmla="*/ 4142509 w 9130145"/>
              <a:gd name="connsiteY18" fmla="*/ 182418 h 1096818"/>
              <a:gd name="connsiteX19" fmla="*/ 4599709 w 9130145"/>
              <a:gd name="connsiteY19" fmla="*/ 127000 h 1096818"/>
              <a:gd name="connsiteX20" fmla="*/ 4959927 w 9130145"/>
              <a:gd name="connsiteY20" fmla="*/ 113146 h 1096818"/>
              <a:gd name="connsiteX21" fmla="*/ 5527964 w 9130145"/>
              <a:gd name="connsiteY21" fmla="*/ 43873 h 1096818"/>
              <a:gd name="connsiteX22" fmla="*/ 6289964 w 9130145"/>
              <a:gd name="connsiteY22" fmla="*/ 16164 h 1096818"/>
              <a:gd name="connsiteX23" fmla="*/ 6553200 w 9130145"/>
              <a:gd name="connsiteY23" fmla="*/ 2309 h 1096818"/>
              <a:gd name="connsiteX24" fmla="*/ 7370618 w 9130145"/>
              <a:gd name="connsiteY24" fmla="*/ 2309 h 1096818"/>
              <a:gd name="connsiteX25" fmla="*/ 9130145 w 9130145"/>
              <a:gd name="connsiteY25" fmla="*/ 2309 h 1096818"/>
              <a:gd name="connsiteX26" fmla="*/ 9130145 w 9130145"/>
              <a:gd name="connsiteY26" fmla="*/ 2309 h 109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30145" h="1096818">
                <a:moveTo>
                  <a:pt x="0" y="1096818"/>
                </a:moveTo>
                <a:cubicBezTo>
                  <a:pt x="36945" y="1082964"/>
                  <a:pt x="73890" y="1071419"/>
                  <a:pt x="110836" y="1055255"/>
                </a:cubicBezTo>
                <a:cubicBezTo>
                  <a:pt x="147782" y="1039091"/>
                  <a:pt x="180109" y="1016000"/>
                  <a:pt x="221673" y="999836"/>
                </a:cubicBezTo>
                <a:cubicBezTo>
                  <a:pt x="263237" y="983672"/>
                  <a:pt x="314036" y="974436"/>
                  <a:pt x="360218" y="958273"/>
                </a:cubicBezTo>
                <a:cubicBezTo>
                  <a:pt x="406400" y="942110"/>
                  <a:pt x="441037" y="921328"/>
                  <a:pt x="498764" y="902855"/>
                </a:cubicBezTo>
                <a:cubicBezTo>
                  <a:pt x="556491" y="884382"/>
                  <a:pt x="637309" y="868218"/>
                  <a:pt x="706582" y="847436"/>
                </a:cubicBezTo>
                <a:cubicBezTo>
                  <a:pt x="775855" y="826654"/>
                  <a:pt x="914400" y="778164"/>
                  <a:pt x="914400" y="778164"/>
                </a:cubicBezTo>
                <a:lnTo>
                  <a:pt x="1080655" y="722746"/>
                </a:lnTo>
                <a:cubicBezTo>
                  <a:pt x="1124528" y="708891"/>
                  <a:pt x="1149927" y="704273"/>
                  <a:pt x="1177636" y="695036"/>
                </a:cubicBezTo>
                <a:cubicBezTo>
                  <a:pt x="1205345" y="685800"/>
                  <a:pt x="1212273" y="676563"/>
                  <a:pt x="1246909" y="667327"/>
                </a:cubicBezTo>
                <a:cubicBezTo>
                  <a:pt x="1281545" y="658091"/>
                  <a:pt x="1339273" y="651163"/>
                  <a:pt x="1385455" y="639618"/>
                </a:cubicBezTo>
                <a:cubicBezTo>
                  <a:pt x="1431637" y="628073"/>
                  <a:pt x="1524000" y="598055"/>
                  <a:pt x="1524000" y="598055"/>
                </a:cubicBezTo>
                <a:cubicBezTo>
                  <a:pt x="1584036" y="579582"/>
                  <a:pt x="1657928" y="549564"/>
                  <a:pt x="1745673" y="528782"/>
                </a:cubicBezTo>
                <a:cubicBezTo>
                  <a:pt x="1833418" y="508000"/>
                  <a:pt x="2050473" y="473364"/>
                  <a:pt x="2050473" y="473364"/>
                </a:cubicBezTo>
                <a:cubicBezTo>
                  <a:pt x="2172855" y="450273"/>
                  <a:pt x="2341419" y="413327"/>
                  <a:pt x="2479964" y="390236"/>
                </a:cubicBezTo>
                <a:cubicBezTo>
                  <a:pt x="2618509" y="367145"/>
                  <a:pt x="2881745" y="334818"/>
                  <a:pt x="2881745" y="334818"/>
                </a:cubicBezTo>
                <a:lnTo>
                  <a:pt x="3297382" y="279400"/>
                </a:lnTo>
                <a:lnTo>
                  <a:pt x="3740727" y="223982"/>
                </a:lnTo>
                <a:cubicBezTo>
                  <a:pt x="3881582" y="207818"/>
                  <a:pt x="4142509" y="182418"/>
                  <a:pt x="4142509" y="182418"/>
                </a:cubicBezTo>
                <a:cubicBezTo>
                  <a:pt x="4285673" y="166254"/>
                  <a:pt x="4463473" y="138545"/>
                  <a:pt x="4599709" y="127000"/>
                </a:cubicBezTo>
                <a:cubicBezTo>
                  <a:pt x="4735945" y="115455"/>
                  <a:pt x="4805218" y="127000"/>
                  <a:pt x="4959927" y="113146"/>
                </a:cubicBezTo>
                <a:cubicBezTo>
                  <a:pt x="5114636" y="99292"/>
                  <a:pt x="5306291" y="60037"/>
                  <a:pt x="5527964" y="43873"/>
                </a:cubicBezTo>
                <a:cubicBezTo>
                  <a:pt x="5749637" y="27709"/>
                  <a:pt x="6119091" y="23091"/>
                  <a:pt x="6289964" y="16164"/>
                </a:cubicBezTo>
                <a:cubicBezTo>
                  <a:pt x="6460837" y="9237"/>
                  <a:pt x="6373091" y="4618"/>
                  <a:pt x="6553200" y="2309"/>
                </a:cubicBezTo>
                <a:cubicBezTo>
                  <a:pt x="6733309" y="0"/>
                  <a:pt x="7370618" y="2309"/>
                  <a:pt x="7370618" y="2309"/>
                </a:cubicBezTo>
                <a:lnTo>
                  <a:pt x="9130145" y="2309"/>
                </a:lnTo>
                <a:lnTo>
                  <a:pt x="9130145" y="2309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0800000">
            <a:off x="13855" y="5486400"/>
            <a:ext cx="9130145" cy="1096818"/>
          </a:xfrm>
          <a:custGeom>
            <a:avLst/>
            <a:gdLst>
              <a:gd name="connsiteX0" fmla="*/ 0 w 9130145"/>
              <a:gd name="connsiteY0" fmla="*/ 1096818 h 1096818"/>
              <a:gd name="connsiteX1" fmla="*/ 110836 w 9130145"/>
              <a:gd name="connsiteY1" fmla="*/ 1055255 h 1096818"/>
              <a:gd name="connsiteX2" fmla="*/ 221673 w 9130145"/>
              <a:gd name="connsiteY2" fmla="*/ 999836 h 1096818"/>
              <a:gd name="connsiteX3" fmla="*/ 360218 w 9130145"/>
              <a:gd name="connsiteY3" fmla="*/ 958273 h 1096818"/>
              <a:gd name="connsiteX4" fmla="*/ 498764 w 9130145"/>
              <a:gd name="connsiteY4" fmla="*/ 902855 h 1096818"/>
              <a:gd name="connsiteX5" fmla="*/ 706582 w 9130145"/>
              <a:gd name="connsiteY5" fmla="*/ 847436 h 1096818"/>
              <a:gd name="connsiteX6" fmla="*/ 914400 w 9130145"/>
              <a:gd name="connsiteY6" fmla="*/ 778164 h 1096818"/>
              <a:gd name="connsiteX7" fmla="*/ 1080655 w 9130145"/>
              <a:gd name="connsiteY7" fmla="*/ 722746 h 1096818"/>
              <a:gd name="connsiteX8" fmla="*/ 1177636 w 9130145"/>
              <a:gd name="connsiteY8" fmla="*/ 695036 h 1096818"/>
              <a:gd name="connsiteX9" fmla="*/ 1246909 w 9130145"/>
              <a:gd name="connsiteY9" fmla="*/ 667327 h 1096818"/>
              <a:gd name="connsiteX10" fmla="*/ 1385455 w 9130145"/>
              <a:gd name="connsiteY10" fmla="*/ 639618 h 1096818"/>
              <a:gd name="connsiteX11" fmla="*/ 1524000 w 9130145"/>
              <a:gd name="connsiteY11" fmla="*/ 598055 h 1096818"/>
              <a:gd name="connsiteX12" fmla="*/ 1745673 w 9130145"/>
              <a:gd name="connsiteY12" fmla="*/ 528782 h 1096818"/>
              <a:gd name="connsiteX13" fmla="*/ 2050473 w 9130145"/>
              <a:gd name="connsiteY13" fmla="*/ 473364 h 1096818"/>
              <a:gd name="connsiteX14" fmla="*/ 2479964 w 9130145"/>
              <a:gd name="connsiteY14" fmla="*/ 390236 h 1096818"/>
              <a:gd name="connsiteX15" fmla="*/ 2881745 w 9130145"/>
              <a:gd name="connsiteY15" fmla="*/ 334818 h 1096818"/>
              <a:gd name="connsiteX16" fmla="*/ 3297382 w 9130145"/>
              <a:gd name="connsiteY16" fmla="*/ 279400 h 1096818"/>
              <a:gd name="connsiteX17" fmla="*/ 3740727 w 9130145"/>
              <a:gd name="connsiteY17" fmla="*/ 223982 h 1096818"/>
              <a:gd name="connsiteX18" fmla="*/ 4142509 w 9130145"/>
              <a:gd name="connsiteY18" fmla="*/ 182418 h 1096818"/>
              <a:gd name="connsiteX19" fmla="*/ 4599709 w 9130145"/>
              <a:gd name="connsiteY19" fmla="*/ 127000 h 1096818"/>
              <a:gd name="connsiteX20" fmla="*/ 4959927 w 9130145"/>
              <a:gd name="connsiteY20" fmla="*/ 113146 h 1096818"/>
              <a:gd name="connsiteX21" fmla="*/ 5527964 w 9130145"/>
              <a:gd name="connsiteY21" fmla="*/ 43873 h 1096818"/>
              <a:gd name="connsiteX22" fmla="*/ 6289964 w 9130145"/>
              <a:gd name="connsiteY22" fmla="*/ 16164 h 1096818"/>
              <a:gd name="connsiteX23" fmla="*/ 6553200 w 9130145"/>
              <a:gd name="connsiteY23" fmla="*/ 2309 h 1096818"/>
              <a:gd name="connsiteX24" fmla="*/ 7370618 w 9130145"/>
              <a:gd name="connsiteY24" fmla="*/ 2309 h 1096818"/>
              <a:gd name="connsiteX25" fmla="*/ 9130145 w 9130145"/>
              <a:gd name="connsiteY25" fmla="*/ 2309 h 1096818"/>
              <a:gd name="connsiteX26" fmla="*/ 9130145 w 9130145"/>
              <a:gd name="connsiteY26" fmla="*/ 2309 h 109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30145" h="1096818">
                <a:moveTo>
                  <a:pt x="0" y="1096818"/>
                </a:moveTo>
                <a:cubicBezTo>
                  <a:pt x="36945" y="1082964"/>
                  <a:pt x="73890" y="1071419"/>
                  <a:pt x="110836" y="1055255"/>
                </a:cubicBezTo>
                <a:cubicBezTo>
                  <a:pt x="147782" y="1039091"/>
                  <a:pt x="180109" y="1016000"/>
                  <a:pt x="221673" y="999836"/>
                </a:cubicBezTo>
                <a:cubicBezTo>
                  <a:pt x="263237" y="983672"/>
                  <a:pt x="314036" y="974436"/>
                  <a:pt x="360218" y="958273"/>
                </a:cubicBezTo>
                <a:cubicBezTo>
                  <a:pt x="406400" y="942110"/>
                  <a:pt x="441037" y="921328"/>
                  <a:pt x="498764" y="902855"/>
                </a:cubicBezTo>
                <a:cubicBezTo>
                  <a:pt x="556491" y="884382"/>
                  <a:pt x="637309" y="868218"/>
                  <a:pt x="706582" y="847436"/>
                </a:cubicBezTo>
                <a:cubicBezTo>
                  <a:pt x="775855" y="826654"/>
                  <a:pt x="914400" y="778164"/>
                  <a:pt x="914400" y="778164"/>
                </a:cubicBezTo>
                <a:lnTo>
                  <a:pt x="1080655" y="722746"/>
                </a:lnTo>
                <a:cubicBezTo>
                  <a:pt x="1124528" y="708891"/>
                  <a:pt x="1149927" y="704273"/>
                  <a:pt x="1177636" y="695036"/>
                </a:cubicBezTo>
                <a:cubicBezTo>
                  <a:pt x="1205345" y="685800"/>
                  <a:pt x="1212273" y="676563"/>
                  <a:pt x="1246909" y="667327"/>
                </a:cubicBezTo>
                <a:cubicBezTo>
                  <a:pt x="1281545" y="658091"/>
                  <a:pt x="1339273" y="651163"/>
                  <a:pt x="1385455" y="639618"/>
                </a:cubicBezTo>
                <a:cubicBezTo>
                  <a:pt x="1431637" y="628073"/>
                  <a:pt x="1524000" y="598055"/>
                  <a:pt x="1524000" y="598055"/>
                </a:cubicBezTo>
                <a:cubicBezTo>
                  <a:pt x="1584036" y="579582"/>
                  <a:pt x="1657928" y="549564"/>
                  <a:pt x="1745673" y="528782"/>
                </a:cubicBezTo>
                <a:cubicBezTo>
                  <a:pt x="1833418" y="508000"/>
                  <a:pt x="2050473" y="473364"/>
                  <a:pt x="2050473" y="473364"/>
                </a:cubicBezTo>
                <a:cubicBezTo>
                  <a:pt x="2172855" y="450273"/>
                  <a:pt x="2341419" y="413327"/>
                  <a:pt x="2479964" y="390236"/>
                </a:cubicBezTo>
                <a:cubicBezTo>
                  <a:pt x="2618509" y="367145"/>
                  <a:pt x="2881745" y="334818"/>
                  <a:pt x="2881745" y="334818"/>
                </a:cubicBezTo>
                <a:lnTo>
                  <a:pt x="3297382" y="279400"/>
                </a:lnTo>
                <a:lnTo>
                  <a:pt x="3740727" y="223982"/>
                </a:lnTo>
                <a:cubicBezTo>
                  <a:pt x="3881582" y="207818"/>
                  <a:pt x="4142509" y="182418"/>
                  <a:pt x="4142509" y="182418"/>
                </a:cubicBezTo>
                <a:cubicBezTo>
                  <a:pt x="4285673" y="166254"/>
                  <a:pt x="4463473" y="138545"/>
                  <a:pt x="4599709" y="127000"/>
                </a:cubicBezTo>
                <a:cubicBezTo>
                  <a:pt x="4735945" y="115455"/>
                  <a:pt x="4805218" y="127000"/>
                  <a:pt x="4959927" y="113146"/>
                </a:cubicBezTo>
                <a:cubicBezTo>
                  <a:pt x="5114636" y="99292"/>
                  <a:pt x="5306291" y="60037"/>
                  <a:pt x="5527964" y="43873"/>
                </a:cubicBezTo>
                <a:cubicBezTo>
                  <a:pt x="5749637" y="27709"/>
                  <a:pt x="6119091" y="23091"/>
                  <a:pt x="6289964" y="16164"/>
                </a:cubicBezTo>
                <a:cubicBezTo>
                  <a:pt x="6460837" y="9237"/>
                  <a:pt x="6373091" y="4618"/>
                  <a:pt x="6553200" y="2309"/>
                </a:cubicBezTo>
                <a:cubicBezTo>
                  <a:pt x="6733309" y="0"/>
                  <a:pt x="7370618" y="2309"/>
                  <a:pt x="7370618" y="2309"/>
                </a:cubicBezTo>
                <a:lnTo>
                  <a:pt x="9130145" y="2309"/>
                </a:lnTo>
                <a:lnTo>
                  <a:pt x="9130145" y="2309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44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/>
              <a:t>SLT Rubric</a:t>
            </a:r>
            <a:endParaRPr lang="en-US" sz="28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81000" y="1219200"/>
            <a:ext cx="8229600" cy="4506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dirty="0" smtClean="0"/>
              <a:t>Student Learning Targets (SLTs) are assessed on the following criteria, using a standard state rubric: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 marL="0" indent="-457200">
              <a:defRPr/>
            </a:pPr>
            <a:r>
              <a:rPr lang="en-US" dirty="0" smtClean="0"/>
              <a:t>Quality of Initial Student Assessment</a:t>
            </a:r>
          </a:p>
          <a:p>
            <a:pPr marL="0" indent="-457200">
              <a:defRPr/>
            </a:pPr>
            <a:r>
              <a:rPr lang="en-US" dirty="0" smtClean="0"/>
              <a:t>Quality of the Identified Indicators of Success</a:t>
            </a:r>
          </a:p>
          <a:p>
            <a:pPr marL="0" indent="-457200">
              <a:defRPr/>
            </a:pPr>
            <a:r>
              <a:rPr lang="en-US" dirty="0" smtClean="0"/>
              <a:t>Alignment to Current Standards</a:t>
            </a:r>
          </a:p>
          <a:p>
            <a:pPr marL="0" indent="-457200">
              <a:defRPr/>
            </a:pPr>
            <a:r>
              <a:rPr lang="en-US" dirty="0" smtClean="0"/>
              <a:t>Students’ Goal Attainment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/>
          </a:p>
          <a:p>
            <a:pPr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5" name="Picture 5" descr="Apple-and-Text-Landsca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562600"/>
            <a:ext cx="3386138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11719" t="22917" r="14062" b="8333"/>
          <a:stretch>
            <a:fillRect/>
          </a:stretch>
        </p:blipFill>
        <p:spPr bwMode="auto">
          <a:xfrm>
            <a:off x="0" y="6858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281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Rockwell" pitchFamily="18" charset="0"/>
              </a:rPr>
              <a:t>Defining Effectiveness with </a:t>
            </a:r>
            <a:r>
              <a:rPr lang="en-US" sz="2800" dirty="0" smtClean="0">
                <a:latin typeface="Rockwell" pitchFamily="18" charset="0"/>
              </a:rPr>
              <a:t>NTGS</a:t>
            </a:r>
            <a:endParaRPr lang="en-US" sz="2800" b="1" dirty="0">
              <a:solidFill>
                <a:srgbClr val="6C002A"/>
              </a:solidFill>
              <a:latin typeface="Rockwell" pitchFamily="18" charset="0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838200"/>
          <a:ext cx="7543800" cy="521208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7543800"/>
              </a:tblGrid>
              <a:tr h="42672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Highly Effective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380999"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Uses baseline data to set student learning targets 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Targets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go beyond the established  state, national or local standards 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Compiles an exemplary body of evidence to assess student progress, including state-approved common assessments, where available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Students’ performance exceeds the expected outcome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4841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Effective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274320" lvl="1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Uses baseline data to set student learning targets </a:t>
                      </a:r>
                    </a:p>
                    <a:p>
                      <a:pPr marL="274320" lvl="1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Targets are aligned to state, national or local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standards </a:t>
                      </a:r>
                      <a:endParaRPr lang="en-US" sz="1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74320" lvl="1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Compiles body of evidence to assess student progress</a:t>
                      </a:r>
                    </a:p>
                    <a:p>
                      <a:pPr marL="274320" lvl="1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Students’ performance meets the expected outcome</a:t>
                      </a:r>
                    </a:p>
                  </a:txBody>
                  <a:tcPr anchor="ctr">
                    <a:solidFill>
                      <a:srgbClr val="67CA56"/>
                    </a:solidFill>
                  </a:tcPr>
                </a:tc>
              </a:tr>
              <a:tr h="14040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Ineffective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No baseline data to set student learning targets  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Targets are below state,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national or local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standards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Compiles little to no evidence to assess student progress</a:t>
                      </a:r>
                    </a:p>
                    <a:p>
                      <a:pPr marL="274320" indent="-274320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Students’ performance is below the expected outcome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910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33600" y="1905000"/>
            <a:ext cx="0" cy="358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33600" y="5486400"/>
            <a:ext cx="647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905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7432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3581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4419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2578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1752600"/>
            <a:ext cx="5357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350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300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250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200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6172200" y="32004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172200" y="3810000"/>
            <a:ext cx="2286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400800" y="54864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38800" y="5715000"/>
            <a:ext cx="194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Current Year Score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685800"/>
            <a:ext cx="713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Which student had the “better” year this school year?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133600" y="1905000"/>
            <a:ext cx="0" cy="3581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133600" y="5486400"/>
            <a:ext cx="6477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28800" y="19050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28800" y="27432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" y="35814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28800" y="44196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257800"/>
            <a:ext cx="30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95400" y="1752600"/>
            <a:ext cx="53572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400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350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300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250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200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7620000" y="31242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00" y="3810000"/>
            <a:ext cx="2286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0" y="5486400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34200" y="5715000"/>
            <a:ext cx="1482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Current Score</a:t>
            </a:r>
          </a:p>
          <a:p>
            <a:r>
              <a:rPr lang="en-US" b="1" dirty="0" smtClean="0"/>
              <a:t>    this year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371600" y="685800"/>
            <a:ext cx="713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Which student had the “better” year this school year? 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5715000"/>
            <a:ext cx="12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Prior Score</a:t>
            </a:r>
          </a:p>
          <a:p>
            <a:r>
              <a:rPr lang="en-US" b="1" dirty="0" smtClean="0"/>
              <a:t>   3 years</a:t>
            </a:r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2971800" y="28194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1800" y="4114800"/>
            <a:ext cx="2286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48000" y="5486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962400" y="5715000"/>
            <a:ext cx="12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Prior Score</a:t>
            </a:r>
          </a:p>
          <a:p>
            <a:r>
              <a:rPr lang="en-US" b="1" dirty="0" smtClean="0"/>
              <a:t>   2 years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5715000"/>
            <a:ext cx="1226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Prior Score</a:t>
            </a:r>
          </a:p>
          <a:p>
            <a:r>
              <a:rPr lang="en-US" b="1" dirty="0" smtClean="0"/>
              <a:t>   1 year</a:t>
            </a:r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4495800" y="28956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019800" y="2819400"/>
            <a:ext cx="228600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419600" y="4038600"/>
            <a:ext cx="2286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43600" y="4038600"/>
            <a:ext cx="228600" cy="2286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096000" y="5486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572000" y="5486400"/>
            <a:ext cx="0" cy="228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6" idx="3"/>
            <a:endCxn id="30" idx="1"/>
          </p:cNvCxnSpPr>
          <p:nvPr/>
        </p:nvCxnSpPr>
        <p:spPr>
          <a:xfrm>
            <a:off x="3200400" y="29337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0" idx="3"/>
            <a:endCxn id="31" idx="1"/>
          </p:cNvCxnSpPr>
          <p:nvPr/>
        </p:nvCxnSpPr>
        <p:spPr>
          <a:xfrm flipV="1">
            <a:off x="4724400" y="29337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7" idx="3"/>
            <a:endCxn id="36" idx="1"/>
          </p:cNvCxnSpPr>
          <p:nvPr/>
        </p:nvCxnSpPr>
        <p:spPr>
          <a:xfrm flipV="1">
            <a:off x="3200400" y="4152900"/>
            <a:ext cx="1219200" cy="762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3"/>
            <a:endCxn id="37" idx="1"/>
          </p:cNvCxnSpPr>
          <p:nvPr/>
        </p:nvCxnSpPr>
        <p:spPr>
          <a:xfrm>
            <a:off x="4648200" y="4152900"/>
            <a:ext cx="12954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3"/>
            <a:endCxn id="20" idx="1"/>
          </p:cNvCxnSpPr>
          <p:nvPr/>
        </p:nvCxnSpPr>
        <p:spPr>
          <a:xfrm>
            <a:off x="6248400" y="2933700"/>
            <a:ext cx="1371600" cy="30480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7" idx="3"/>
            <a:endCxn id="21" idx="1"/>
          </p:cNvCxnSpPr>
          <p:nvPr/>
        </p:nvCxnSpPr>
        <p:spPr>
          <a:xfrm flipV="1">
            <a:off x="6172200" y="3924300"/>
            <a:ext cx="1447800" cy="228600"/>
          </a:xfrm>
          <a:prstGeom prst="line">
            <a:avLst/>
          </a:prstGeom>
          <a:ln>
            <a:solidFill>
              <a:schemeClr val="accent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Which Students are Included in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Louisiana’s Value-Added Assessments?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information is used to predict achievement?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077200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200" b="1" dirty="0" smtClean="0"/>
              <a:t>Variables in Louisiana’s Model: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8686800" cy="487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b="1" dirty="0" smtClean="0"/>
              <a:t>Prior achievement </a:t>
            </a:r>
            <a:r>
              <a:rPr lang="en-US" sz="2000" dirty="0" smtClean="0"/>
              <a:t>on State Assessments (ELA, Reading, Mathematics, Science, Social Studies)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Student Attendance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Disability Status (Emotional Disturbance, Speech and Language, Mild Mental Disability, Specific Learning Disability, Other Health Impairment, Other)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Gifted Status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Section 504 Status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Free Lunch Status 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Reduced Lunch Status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Limited English Proficiency Status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r>
              <a:rPr lang="en-US" sz="2000" dirty="0" smtClean="0"/>
              <a:t>Discipline Record (Count of Suspensions and/or Expulsions)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3352800"/>
            <a:ext cx="5029200" cy="1752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i="1" dirty="0" smtClean="0">
                <a:solidFill>
                  <a:schemeClr val="tx1"/>
                </a:solidFill>
              </a:rPr>
              <a:t>Note:  Value-Added Assessment is Based on a Mathematical Model that Determines How Much Each Factor Contributes to Estimating Expected Student Achievement. By Far, the Strongest Predictor is Prior Achievement.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What Classroom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Information is Used?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Class composition can make a difference in how challenging a group of students is to teach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smtClean="0"/>
              <a:t>This is accounted for by including the variables below: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Percentage of students receiving free lunch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Students’ mean prior achievement in that content area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Percentage of students in special education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q"/>
            </a:pPr>
            <a:r>
              <a:rPr lang="en-US" sz="2400" dirty="0" smtClean="0"/>
              <a:t>Average number of days students were suspended</a:t>
            </a: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v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28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Sample Formula &amp; Calculation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8th grade student; Math 2009-2010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b="1" dirty="0" smtClean="0">
                <a:latin typeface="Century Gothic" pitchFamily="34" charset="0"/>
              </a:rPr>
              <a:t>MATH10=(ED*</a:t>
            </a:r>
            <a:r>
              <a:rPr lang="en-US" b="1" dirty="0" err="1" smtClean="0">
                <a:latin typeface="Century Gothic" pitchFamily="34" charset="0"/>
              </a:rPr>
              <a:t>ED_co</a:t>
            </a:r>
            <a:r>
              <a:rPr lang="en-US" b="1" dirty="0" smtClean="0">
                <a:latin typeface="Century Gothic" pitchFamily="34" charset="0"/>
              </a:rPr>
              <a:t>) + (SLD*</a:t>
            </a:r>
            <a:r>
              <a:rPr lang="en-US" b="1" dirty="0" err="1" smtClean="0">
                <a:latin typeface="Century Gothic" pitchFamily="34" charset="0"/>
              </a:rPr>
              <a:t>SLD_co</a:t>
            </a:r>
            <a:r>
              <a:rPr lang="en-US" b="1" dirty="0" smtClean="0">
                <a:latin typeface="Century Gothic" pitchFamily="34" charset="0"/>
              </a:rPr>
              <a:t>) + (MMR*</a:t>
            </a:r>
            <a:r>
              <a:rPr lang="en-US" b="1" dirty="0" err="1" smtClean="0">
                <a:latin typeface="Century Gothic" pitchFamily="34" charset="0"/>
              </a:rPr>
              <a:t>MMR_co</a:t>
            </a:r>
            <a:r>
              <a:rPr lang="en-US" b="1" dirty="0" smtClean="0">
                <a:latin typeface="Century Gothic" pitchFamily="34" charset="0"/>
              </a:rPr>
              <a:t>) + (OHI*</a:t>
            </a:r>
            <a:r>
              <a:rPr lang="en-US" b="1" dirty="0" err="1" smtClean="0">
                <a:latin typeface="Century Gothic" pitchFamily="34" charset="0"/>
              </a:rPr>
              <a:t>OHI_co</a:t>
            </a:r>
            <a:r>
              <a:rPr lang="en-US" b="1" dirty="0" smtClean="0">
                <a:latin typeface="Century Gothic" pitchFamily="34" charset="0"/>
              </a:rPr>
              <a:t>) + (SLD*</a:t>
            </a:r>
            <a:r>
              <a:rPr lang="en-US" b="1" dirty="0" err="1" smtClean="0">
                <a:latin typeface="Century Gothic" pitchFamily="34" charset="0"/>
              </a:rPr>
              <a:t>SLD_co</a:t>
            </a:r>
            <a:r>
              <a:rPr lang="en-US" b="1" dirty="0" smtClean="0">
                <a:latin typeface="Century Gothic" pitchFamily="34" charset="0"/>
              </a:rPr>
              <a:t>) + (SPED*</a:t>
            </a:r>
            <a:r>
              <a:rPr lang="en-US" b="1" dirty="0" err="1" smtClean="0">
                <a:latin typeface="Century Gothic" pitchFamily="34" charset="0"/>
              </a:rPr>
              <a:t>SPED_co</a:t>
            </a:r>
            <a:r>
              <a:rPr lang="en-US" b="1" dirty="0" smtClean="0">
                <a:latin typeface="Century Gothic" pitchFamily="34" charset="0"/>
              </a:rPr>
              <a:t>) + (FLS*</a:t>
            </a:r>
            <a:r>
              <a:rPr lang="en-US" b="1" dirty="0" err="1" smtClean="0">
                <a:latin typeface="Century Gothic" pitchFamily="34" charset="0"/>
              </a:rPr>
              <a:t>FLS_co</a:t>
            </a:r>
            <a:r>
              <a:rPr lang="en-US" b="1" dirty="0" smtClean="0">
                <a:latin typeface="Century Gothic" pitchFamily="34" charset="0"/>
              </a:rPr>
              <a:t>) + (RLS*</a:t>
            </a:r>
            <a:r>
              <a:rPr lang="en-US" b="1" dirty="0" err="1" smtClean="0">
                <a:latin typeface="Century Gothic" pitchFamily="34" charset="0"/>
              </a:rPr>
              <a:t>RLS_co</a:t>
            </a:r>
            <a:r>
              <a:rPr lang="en-US" b="1" dirty="0" smtClean="0">
                <a:latin typeface="Century Gothic" pitchFamily="34" charset="0"/>
              </a:rPr>
              <a:t>) + (LEP*</a:t>
            </a:r>
            <a:r>
              <a:rPr lang="en-US" b="1" dirty="0" err="1" smtClean="0">
                <a:latin typeface="Century Gothic" pitchFamily="34" charset="0"/>
              </a:rPr>
              <a:t>LEP_co</a:t>
            </a:r>
            <a:r>
              <a:rPr lang="en-US" b="1" dirty="0" smtClean="0">
                <a:latin typeface="Century Gothic" pitchFamily="34" charset="0"/>
              </a:rPr>
              <a:t>) + (GS*</a:t>
            </a:r>
            <a:r>
              <a:rPr lang="en-US" b="1" dirty="0" err="1" smtClean="0">
                <a:latin typeface="Century Gothic" pitchFamily="34" charset="0"/>
              </a:rPr>
              <a:t>GS_co</a:t>
            </a:r>
            <a:r>
              <a:rPr lang="en-US" b="1" dirty="0" smtClean="0">
                <a:latin typeface="Century Gothic" pitchFamily="34" charset="0"/>
              </a:rPr>
              <a:t>) + (S504*S504_co) + (</a:t>
            </a:r>
            <a:r>
              <a:rPr lang="en-US" b="1" dirty="0" err="1" smtClean="0">
                <a:latin typeface="Century Gothic" pitchFamily="34" charset="0"/>
              </a:rPr>
              <a:t>Sab</a:t>
            </a:r>
            <a:r>
              <a:rPr lang="en-US" b="1" dirty="0" smtClean="0">
                <a:latin typeface="Century Gothic" pitchFamily="34" charset="0"/>
              </a:rPr>
              <a:t>*</a:t>
            </a:r>
            <a:r>
              <a:rPr lang="en-US" b="1" dirty="0" err="1" smtClean="0">
                <a:latin typeface="Century Gothic" pitchFamily="34" charset="0"/>
              </a:rPr>
              <a:t>Sab_co</a:t>
            </a:r>
            <a:r>
              <a:rPr lang="en-US" b="1" dirty="0" smtClean="0">
                <a:latin typeface="Century Gothic" pitchFamily="34" charset="0"/>
              </a:rPr>
              <a:t>) + (PSC*</a:t>
            </a:r>
            <a:r>
              <a:rPr lang="en-US" b="1" dirty="0" err="1" smtClean="0">
                <a:latin typeface="Century Gothic" pitchFamily="34" charset="0"/>
              </a:rPr>
              <a:t>PSC_co</a:t>
            </a:r>
            <a:r>
              <a:rPr lang="en-US" b="1" dirty="0" smtClean="0">
                <a:latin typeface="Century Gothic" pitchFamily="34" charset="0"/>
              </a:rPr>
              <a:t>) + (PEC*</a:t>
            </a:r>
            <a:r>
              <a:rPr lang="en-US" b="1" dirty="0" err="1" smtClean="0">
                <a:latin typeface="Century Gothic" pitchFamily="34" charset="0"/>
              </a:rPr>
              <a:t>PEC_co</a:t>
            </a:r>
            <a:r>
              <a:rPr lang="en-US" b="1" dirty="0" smtClean="0">
                <a:latin typeface="Century Gothic" pitchFamily="34" charset="0"/>
              </a:rPr>
              <a:t>) + (ZELA0809*ZELA8090_co) + (ZRDG0809*ZRDG0809_co) + (ZMTH0809*ZMTH0809_co) + (ZSCI0809*ZSCI0809_co) + (ZSS0809*ZSS0809_co) + (ZELA0708*ZELA0708_co) + (ZRDG0708*ZRDG0708_co) + (ZMTH0708*ZMTH0708_co) + (ZSCI0708*ZSCI0708_co) + (ZSS0708*ZSS0708_co) + (ZELA0607*ZELA0607_co) + (ZRDG0607*ZRDG0607_co) + (ZMTH0607*ZMTH0607_co) + (ZSCI0607*ZSCI0607_co) + (ZSS0607*ZSS0607_co)</a:t>
            </a:r>
          </a:p>
          <a:p>
            <a:pPr>
              <a:buNone/>
            </a:pPr>
            <a:endParaRPr lang="en-US" b="1" dirty="0" smtClean="0">
              <a:latin typeface="Century Gothic" pitchFamily="34" charset="0"/>
            </a:endParaRPr>
          </a:p>
          <a:p>
            <a:endParaRPr lang="en-US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****************************************************************************************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91000"/>
            <a:ext cx="60965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entury Gothic" pitchFamily="34" charset="0"/>
              </a:rPr>
              <a:t>Regression coefficient analysis will be conducted</a:t>
            </a:r>
          </a:p>
          <a:p>
            <a:pPr algn="ctr"/>
            <a:r>
              <a:rPr lang="en-US" b="1" dirty="0" smtClean="0">
                <a:latin typeface="Century Gothic" pitchFamily="34" charset="0"/>
              </a:rPr>
              <a:t>every year; therefore the weighting for the predictor </a:t>
            </a:r>
          </a:p>
          <a:p>
            <a:pPr algn="ctr"/>
            <a:r>
              <a:rPr lang="en-US" b="1" dirty="0" smtClean="0">
                <a:latin typeface="Century Gothic" pitchFamily="34" charset="0"/>
              </a:rPr>
              <a:t>variables will change, slightly, from year to year.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5400"/>
            <a:ext cx="9098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entury Gothic" pitchFamily="34" charset="0"/>
              </a:rPr>
              <a:t>  ***************************************************************************************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5562600"/>
            <a:ext cx="326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Century Gothic" pitchFamily="34" charset="0"/>
              </a:rPr>
              <a:t>Zscore</a:t>
            </a:r>
            <a:r>
              <a:rPr lang="en-US" b="1" dirty="0" smtClean="0">
                <a:latin typeface="Century Gothic" pitchFamily="34" charset="0"/>
              </a:rPr>
              <a:t>=   </a:t>
            </a:r>
            <a:r>
              <a:rPr lang="en-US" b="1" u="sng" dirty="0" smtClean="0">
                <a:latin typeface="Century Gothic" pitchFamily="34" charset="0"/>
              </a:rPr>
              <a:t>x – mean of x</a:t>
            </a:r>
          </a:p>
          <a:p>
            <a:r>
              <a:rPr lang="en-US" b="1" dirty="0" smtClean="0">
                <a:latin typeface="Century Gothic" pitchFamily="34" charset="0"/>
              </a:rPr>
              <a:t>             Standard Deviation</a:t>
            </a:r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>
                <a:latin typeface="Century Gothic" pitchFamily="34" charset="0"/>
              </a:rPr>
              <a:t>Sample Formula </a:t>
            </a:r>
            <a:r>
              <a:rPr lang="en-US" sz="4400" dirty="0" smtClean="0">
                <a:latin typeface="Century Gothic" pitchFamily="34" charset="0"/>
              </a:rPr>
              <a:t>&amp;Calculation</a:t>
            </a:r>
            <a:r>
              <a:rPr lang="en-US" sz="4400" dirty="0">
                <a:latin typeface="Century Gothic" pitchFamily="34" charset="0"/>
              </a:rPr>
              <a:t/>
            </a:r>
            <a:br>
              <a:rPr lang="en-US" sz="4400" dirty="0">
                <a:latin typeface="Century Gothic" pitchFamily="34" charset="0"/>
              </a:rPr>
            </a:br>
            <a:r>
              <a:rPr lang="en-US" dirty="0">
                <a:latin typeface="Century Gothic" pitchFamily="34" charset="0"/>
              </a:rPr>
              <a:t>6</a:t>
            </a:r>
            <a:r>
              <a:rPr lang="en-US" dirty="0" smtClean="0">
                <a:latin typeface="Century Gothic" pitchFamily="34" charset="0"/>
              </a:rPr>
              <a:t>th </a:t>
            </a:r>
            <a:r>
              <a:rPr lang="en-US" dirty="0">
                <a:latin typeface="Century Gothic" pitchFamily="34" charset="0"/>
              </a:rPr>
              <a:t>grade student; Math </a:t>
            </a:r>
            <a:r>
              <a:rPr lang="en-US" dirty="0" smtClean="0">
                <a:latin typeface="Century Gothic" pitchFamily="34" charset="0"/>
              </a:rPr>
              <a:t>2008-2009</a:t>
            </a:r>
            <a:endParaRPr lang="en-US" sz="4400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8915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MATH09=(student absences*-0.257893) + (LEP*1.817055) + (gifted status*4.678991) + (ED*-2.04815) + (SLD*-5.149452) + (MMR*-15.712315) + (OHI*-4.598888) + (</a:t>
            </a:r>
            <a:r>
              <a:rPr lang="en-US" sz="1400" b="1" dirty="0" err="1" smtClean="0">
                <a:latin typeface="Century Gothic" pitchFamily="34" charset="0"/>
              </a:rPr>
              <a:t>Spch</a:t>
            </a:r>
            <a:r>
              <a:rPr lang="en-US" sz="1400" b="1" dirty="0" smtClean="0">
                <a:latin typeface="Century Gothic" pitchFamily="34" charset="0"/>
              </a:rPr>
              <a:t>/</a:t>
            </a:r>
            <a:r>
              <a:rPr lang="en-US" sz="1400" b="1" dirty="0" err="1" smtClean="0">
                <a:latin typeface="Century Gothic" pitchFamily="34" charset="0"/>
              </a:rPr>
              <a:t>Lng</a:t>
            </a:r>
            <a:r>
              <a:rPr lang="en-US" sz="1400" b="1" dirty="0" smtClean="0">
                <a:latin typeface="Century Gothic" pitchFamily="34" charset="0"/>
              </a:rPr>
              <a:t>*.068354) + (</a:t>
            </a:r>
            <a:r>
              <a:rPr lang="en-US" sz="1400" b="1" dirty="0" err="1" smtClean="0">
                <a:latin typeface="Century Gothic" pitchFamily="34" charset="0"/>
              </a:rPr>
              <a:t>SPEDother</a:t>
            </a:r>
            <a:r>
              <a:rPr lang="en-US" sz="1400" b="1" dirty="0" smtClean="0">
                <a:latin typeface="Century Gothic" pitchFamily="34" charset="0"/>
              </a:rPr>
              <a:t>*-3.819725) + (</a:t>
            </a:r>
            <a:r>
              <a:rPr lang="en-US" sz="1400" b="1" dirty="0" err="1" smtClean="0">
                <a:latin typeface="Century Gothic" pitchFamily="34" charset="0"/>
              </a:rPr>
              <a:t>FrLun</a:t>
            </a:r>
            <a:r>
              <a:rPr lang="en-US" sz="1400" b="1" dirty="0" smtClean="0">
                <a:latin typeface="Century Gothic" pitchFamily="34" charset="0"/>
              </a:rPr>
              <a:t>*-1.110295) + (</a:t>
            </a:r>
            <a:r>
              <a:rPr lang="en-US" sz="1400" b="1" dirty="0" err="1" smtClean="0">
                <a:latin typeface="Century Gothic" pitchFamily="34" charset="0"/>
              </a:rPr>
              <a:t>RedLun</a:t>
            </a:r>
            <a:r>
              <a:rPr lang="en-US" sz="1400" b="1" dirty="0" smtClean="0">
                <a:latin typeface="Century Gothic" pitchFamily="34" charset="0"/>
              </a:rPr>
              <a:t>*-0.712648) + (Sec504*-1.950893) + (</a:t>
            </a:r>
            <a:r>
              <a:rPr lang="en-US" sz="1400" b="1" dirty="0" err="1" smtClean="0">
                <a:latin typeface="Century Gothic" pitchFamily="34" charset="0"/>
              </a:rPr>
              <a:t>Susp</a:t>
            </a:r>
            <a:r>
              <a:rPr lang="en-US" sz="1400" b="1" dirty="0" smtClean="0">
                <a:latin typeface="Century Gothic" pitchFamily="34" charset="0"/>
              </a:rPr>
              <a:t>*-.303073) + (</a:t>
            </a:r>
            <a:r>
              <a:rPr lang="en-US" sz="1400" b="1" dirty="0" err="1" smtClean="0">
                <a:latin typeface="Century Gothic" pitchFamily="34" charset="0"/>
              </a:rPr>
              <a:t>Exp</a:t>
            </a:r>
            <a:r>
              <a:rPr lang="en-US" sz="1400" b="1" dirty="0" smtClean="0">
                <a:latin typeface="Century Gothic" pitchFamily="34" charset="0"/>
              </a:rPr>
              <a:t>*-0.838649) + (ZELA0708*3.340487) + (ZRDG0708*-1.635743) + (ZMTH0708*17.611899) + (ZSCI0708*3.89035) + (ZSST0708*1.874164) + (ZELA0607*-0.524112) + (ZRDG0607*0.369283) + (ZMTH0607*12.726345) + (ZSCI0607*1.157349) + (ZSST0607*0.445228) + (ZELA0506*-1.216389) + (ZRDS0506*-0.781565) + (ZMTH0506*10.081095) + (ZSCI0506*0.076263) + (ZSST0506*-0.208467)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31242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MATH09=(</a:t>
            </a:r>
            <a:r>
              <a:rPr lang="en-US" sz="1400" b="1" dirty="0">
                <a:latin typeface="Century Gothic" pitchFamily="34" charset="0"/>
              </a:rPr>
              <a:t>0</a:t>
            </a:r>
            <a:r>
              <a:rPr lang="en-US" sz="1400" b="1" dirty="0" smtClean="0">
                <a:latin typeface="Century Gothic" pitchFamily="34" charset="0"/>
              </a:rPr>
              <a:t>*-0.257893) + (0*1.817055) + (0*4.678991) + (0*-2.04815) + (0*-5.149452) + (0*-15.712315) + (0*-4.598888) + (0*.068354) + (0*-3.819725) + (1*-1.110295) + (0*-0.712648) + (0*-1.950893) + (0*-.303073) + (0*-0.838649) + (.52807*3.340487) + (1.05118*-1.635743) + (.57082*17.611899) + (1.12409*3.89035) + (1.54118*1.874164) + (.45139*-0.524112) + (1.01532*0.369283) + (1.40111*12.726345) + (.48718*1.157349) + (1.25664*0.445228) + (1.07495*-1.216389) + (1.29221*-0.781565) + (1.22207*10.081095) + (1.26916*0.076263) + (1.35586*-0.208467)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Math Typical Score: 50.11</a:t>
            </a:r>
          </a:p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50.11/50 (standard deviation) = 1.0022 (z-score)</a:t>
            </a:r>
          </a:p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Z-score to standard score: (1.0022*50) + 300 = 350.11 = 350</a:t>
            </a:r>
          </a:p>
          <a:p>
            <a:pPr algn="ctr">
              <a:buNone/>
            </a:pPr>
            <a:endParaRPr lang="en-US" sz="1400" b="1" dirty="0">
              <a:latin typeface="Century Gothic" pitchFamily="34" charset="0"/>
            </a:endParaRPr>
          </a:p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When </a:t>
            </a:r>
            <a:r>
              <a:rPr lang="en-US" sz="1400" b="1" dirty="0" err="1" smtClean="0">
                <a:latin typeface="Century Gothic" pitchFamily="34" charset="0"/>
              </a:rPr>
              <a:t>restandardizing</a:t>
            </a:r>
            <a:r>
              <a:rPr lang="en-US" sz="1400" b="1" dirty="0" smtClean="0">
                <a:latin typeface="Century Gothic" pitchFamily="34" charset="0"/>
              </a:rPr>
              <a:t> across grades and contents, the Mean is 300, and SD is 50</a:t>
            </a:r>
          </a:p>
          <a:p>
            <a:pPr algn="ctr">
              <a:buNone/>
            </a:pPr>
            <a:r>
              <a:rPr lang="en-US" sz="1400" b="1" dirty="0" smtClean="0">
                <a:latin typeface="Century Gothic" pitchFamily="34" charset="0"/>
              </a:rPr>
              <a:t>(allows for comparability amongst grades and contents)</a:t>
            </a:r>
          </a:p>
        </p:txBody>
      </p:sp>
    </p:spTree>
    <p:extLst>
      <p:ext uri="{BB962C8B-B14F-4D97-AF65-F5344CB8AC3E}">
        <p14:creationId xmlns:p14="http://schemas.microsoft.com/office/powerpoint/2010/main" xmlns="" val="35814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002A"/>
                </a:solidFill>
                <a:uLnTx/>
                <a:uFillTx/>
                <a:latin typeface="+mj-lt"/>
                <a:ea typeface="+mj-ea"/>
                <a:cs typeface="+mj-cs"/>
              </a:rPr>
              <a:t>Stages in the Value-Added Assessment Process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6C002A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600199"/>
            <a:ext cx="8382000" cy="41148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Check with Teachers to Make Certain Rosters are Correct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Compare How Students Did on State Assessments Compared to Their Trajectories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Share Results with Teachers, Principals, and Superintendents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14325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  <a:latin typeface="Book Antiqua" pitchFamily="18" charset="0"/>
              </a:rPr>
              <a:t>Louisiana’s </a:t>
            </a:r>
            <a:br>
              <a:rPr lang="en-US" sz="6600" b="1" dirty="0" smtClean="0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6600" b="1" dirty="0" smtClean="0">
                <a:solidFill>
                  <a:schemeClr val="tx2"/>
                </a:solidFill>
                <a:latin typeface="Book Antiqua" pitchFamily="18" charset="0"/>
              </a:rPr>
              <a:t>Path to Excellence</a:t>
            </a:r>
            <a:endParaRPr lang="en-US" sz="66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68580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Book Antiqua" pitchFamily="18" charset="0"/>
              </a:rPr>
              <a:t>Danielle Rowland, M. Ed. </a:t>
            </a:r>
            <a:endParaRPr lang="en-US" sz="4400" b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/>
        </p:nvGraphicFramePr>
        <p:xfrm>
          <a:off x="457200" y="1371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002A"/>
                </a:solidFill>
                <a:uLnTx/>
                <a:uFillTx/>
                <a:latin typeface="+mj-lt"/>
                <a:ea typeface="+mj-ea"/>
                <a:cs typeface="+mj-cs"/>
              </a:rPr>
              <a:t>How and to Whom are Results </a:t>
            </a:r>
            <a:r>
              <a:rPr lang="en-US" sz="2800" b="1" dirty="0" smtClean="0">
                <a:solidFill>
                  <a:srgbClr val="6C002A"/>
                </a:solidFill>
                <a:latin typeface="+mj-lt"/>
                <a:ea typeface="+mj-ea"/>
                <a:cs typeface="+mj-cs"/>
              </a:rPr>
              <a:t>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C002A"/>
                </a:solidFill>
                <a:uLnTx/>
                <a:uFillTx/>
                <a:latin typeface="+mj-lt"/>
                <a:ea typeface="+mj-ea"/>
                <a:cs typeface="+mj-cs"/>
              </a:rPr>
              <a:t>eported?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C002A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6C002A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Value-Added Results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6C002A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990600"/>
            <a:ext cx="8305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Overall Composite Percentile*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Allows teachers to see how they compare to other teachers statewide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Rating Scale Score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Will be used for final evaluation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1.0-5.0 (5.0 highest)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Standards to be set by BESE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Individual Content Area Scores*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English Language Arts, Reading, Mathematics, Science, Social Studies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Student-Teacher Achievement Results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Percentile (allows for comparison amongst all teachers in that same content area)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Content Area Breakdown Results*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/>
              <a:t> Achievement Groups, Students with disabilities, Free lunch students, Limited English proficiency students</a:t>
            </a:r>
            <a:endParaRPr lang="en-US" sz="2000" dirty="0"/>
          </a:p>
        </p:txBody>
      </p:sp>
      <p:sp>
        <p:nvSpPr>
          <p:cNvPr id="4" name="Regular Pentagon 3"/>
          <p:cNvSpPr/>
          <p:nvPr/>
        </p:nvSpPr>
        <p:spPr>
          <a:xfrm>
            <a:off x="5715000" y="1752600"/>
            <a:ext cx="2667000" cy="1828800"/>
          </a:xfrm>
          <a:prstGeom prst="pen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*Must have at least 5 students to receive score.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876800"/>
            <a:ext cx="5556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“Overall Composite Score”= N/A for all teachers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410200"/>
            <a:ext cx="5623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“Percentile” = ranking compared to all teachers statewide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6019800"/>
            <a:ext cx="5191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“Scale Score Rating” = 5.0-1.0; standards set by BESE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228600"/>
            <a:ext cx="2883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Teacher Score Report</a:t>
            </a:r>
          </a:p>
        </p:txBody>
      </p:sp>
      <p:pic>
        <p:nvPicPr>
          <p:cNvPr id="7" name="Picture 6" descr="over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7820025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228600"/>
            <a:ext cx="91440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Sample Teacher Results Report</a:t>
            </a:r>
          </a:p>
          <a:p>
            <a:pPr lvl="0" algn="ctr">
              <a:spcBef>
                <a:spcPct val="0"/>
              </a:spcBef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Multiple Content Areas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5562600"/>
            <a:ext cx="482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Percentile comparison is content-specific</a:t>
            </a:r>
          </a:p>
        </p:txBody>
      </p:sp>
      <p:pic>
        <p:nvPicPr>
          <p:cNvPr id="5" name="Picture 4" descr="all5cont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" y="1281112"/>
            <a:ext cx="8286750" cy="429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hievementgr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14399"/>
            <a:ext cx="7851577" cy="46599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Breakdown of Achievement Groups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5410200"/>
            <a:ext cx="4847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Achievement Groups calculated statewide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based upon prior year’s test results.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abilit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8115300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4168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Students with disabilities and 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Students without disabilities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62600"/>
            <a:ext cx="818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Must have at least 5 students who qualify for analysis to get drill-down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Pnonl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95400"/>
            <a:ext cx="7591425" cy="4576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33400"/>
            <a:ext cx="6219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Limited English Proficiency and Non-LEP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18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Must have at least 5 students who qualify for analysis to get drill-down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unchsta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7658100" cy="4510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33400"/>
            <a:ext cx="6298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Free Lunch Status and Paid Lunch Status 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562600"/>
            <a:ext cx="818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Must have at least 5 students who qualify for analysis to get drill-down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oolover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85800"/>
            <a:ext cx="7743825" cy="5799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81000"/>
            <a:ext cx="6692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School-wide Overall Achievement Results 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0426" y="5791200"/>
            <a:ext cx="553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Can sort categories by clicking on the headers; </a:t>
            </a:r>
          </a:p>
          <a:p>
            <a:pPr algn="ctr"/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can be in  ascending or descending order. 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ooldri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41291" cy="50149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04800"/>
            <a:ext cx="6008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The same drill-downs for teachers are </a:t>
            </a:r>
          </a:p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available for the school as a whole. </a:t>
            </a:r>
            <a:endParaRPr lang="en-US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037847488"/>
              </p:ext>
            </p:extLst>
          </p:nvPr>
        </p:nvGraphicFramePr>
        <p:xfrm>
          <a:off x="1524000" y="226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Act 54 and Educator Evaluation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900" y="1392238"/>
            <a:ext cx="84582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Act 54 requires 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annual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 Antiqua" pitchFamily="18" charset="0"/>
              </a:rPr>
              <a:t> formal evaluations of all teachers and administrators, beginning in 2012-13.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Rockwell" pitchFamily="18" charset="0"/>
              </a:rPr>
              <a:t>Defining Effectiveness with Value-Added</a:t>
            </a:r>
            <a:endParaRPr lang="en-US" sz="3200" b="1" dirty="0">
              <a:solidFill>
                <a:srgbClr val="6C002A"/>
              </a:solidFill>
              <a:latin typeface="Rockwell" pitchFamily="18" charset="0"/>
              <a:ea typeface="+mj-ea"/>
              <a:cs typeface="+mj-cs"/>
            </a:endParaRPr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/>
        </p:nvGraphicFramePr>
        <p:xfrm>
          <a:off x="838200" y="990601"/>
          <a:ext cx="7467600" cy="5181600"/>
        </p:xfrm>
        <a:graphic>
          <a:graphicData uri="http://schemas.openxmlformats.org/presentationml/2006/ole">
            <p:oleObj spid="_x0000_s2050" name="Document" r:id="rId3" imgW="8249170" imgH="594002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33319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Value-Added Training Resources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954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/>
              <a:t>Danielle Rowland: Education Consultant, Value-Added Trainer</a:t>
            </a:r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To schedule individual training sessions contact: </a:t>
            </a:r>
            <a:r>
              <a:rPr lang="en-US" sz="3000" dirty="0" smtClean="0">
                <a:hlinkClick r:id="rId2"/>
              </a:rPr>
              <a:t>Danielle.Rowland@la.gov</a:t>
            </a:r>
            <a:r>
              <a:rPr lang="en-US" sz="3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Website: </a:t>
            </a:r>
            <a:r>
              <a:rPr lang="en-US" sz="3000" dirty="0" smtClean="0">
                <a:hlinkClick r:id="rId3"/>
              </a:rPr>
              <a:t>http://www.louisianaschools.net/topics/value_added.html</a:t>
            </a:r>
            <a:r>
              <a:rPr lang="en-US" sz="3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CVR: </a:t>
            </a:r>
            <a:r>
              <a:rPr lang="en-US" sz="3000" dirty="0" smtClean="0">
                <a:hlinkClick r:id="rId4"/>
              </a:rPr>
              <a:t>https://leads13.doe.louisiana.gov/cvr</a:t>
            </a:r>
            <a:r>
              <a:rPr lang="en-US" sz="3000" dirty="0" smtClean="0"/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/>
              <a:t>CVR Helpdesk: </a:t>
            </a:r>
            <a:r>
              <a:rPr lang="en-US" sz="3000" dirty="0" smtClean="0">
                <a:hlinkClick r:id="rId5"/>
              </a:rPr>
              <a:t>LDOECVR@la.gov</a:t>
            </a:r>
            <a:r>
              <a:rPr lang="en-US" sz="3000" dirty="0" smtClean="0"/>
              <a:t>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	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0865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radley Hand ITC" pitchFamily="66" charset="0"/>
              </a:rPr>
              <a:t>My sincere thanks to A+PEL for arranging and coordinating this evening’s event, and inviting me to talk with all y’all.</a:t>
            </a:r>
          </a:p>
          <a:p>
            <a:r>
              <a:rPr lang="en-US" sz="5400" dirty="0">
                <a:latin typeface="Bradley Hand ITC" pitchFamily="66" charset="0"/>
              </a:rPr>
              <a:t> </a:t>
            </a:r>
            <a:r>
              <a:rPr lang="en-US" sz="5400" dirty="0" smtClean="0">
                <a:latin typeface="Bradley Hand ITC" pitchFamily="66" charset="0"/>
              </a:rPr>
              <a:t>               ~</a:t>
            </a:r>
            <a:r>
              <a:rPr lang="en-US" sz="5400" dirty="0" err="1" smtClean="0">
                <a:latin typeface="Bradley Hand ITC" pitchFamily="66" charset="0"/>
              </a:rPr>
              <a:t>danielle</a:t>
            </a:r>
            <a:endParaRPr lang="en-US" sz="54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03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8275"/>
            <a:r>
              <a:rPr lang="en-US" sz="3200" smtClean="0"/>
              <a:t>Measuring Qualitative Performance</a:t>
            </a:r>
            <a:endParaRPr lang="en-US" sz="3200" dirty="0" smtClean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569075"/>
            <a:ext cx="609600" cy="288925"/>
          </a:xfrm>
        </p:spPr>
        <p:txBody>
          <a:bodyPr>
            <a:normAutofit/>
          </a:bodyPr>
          <a:lstStyle/>
          <a:p>
            <a:pPr>
              <a:defRPr/>
            </a:pPr>
            <a:fld id="{86D046A0-C11F-46A7-A2EE-AB3CA223087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4870237"/>
              </p:ext>
            </p:extLst>
          </p:nvPr>
        </p:nvGraphicFramePr>
        <p:xfrm>
          <a:off x="1447800" y="1447800"/>
          <a:ext cx="5943600" cy="4443413"/>
        </p:xfrm>
        <a:graphic>
          <a:graphicData uri="http://schemas.openxmlformats.org/presentationml/2006/ole">
            <p:oleObj spid="_x0000_s1027" name="Document" r:id="rId3" imgW="6105850" imgH="4561401" progId="Word.Document.12">
              <p:embed/>
            </p:oleObj>
          </a:graphicData>
        </a:graphic>
      </p:graphicFrame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066800" y="762000"/>
            <a:ext cx="7010400" cy="646113"/>
          </a:xfrm>
          <a:prstGeom prst="rect">
            <a:avLst/>
          </a:prstGeom>
          <a:solidFill>
            <a:srgbClr val="D7D2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000000"/>
                </a:solidFill>
                <a:cs typeface="Times" pitchFamily="18" charset="0"/>
              </a:rPr>
              <a:t>Planning</a:t>
            </a:r>
            <a:r>
              <a:rPr lang="en-US" b="1">
                <a:solidFill>
                  <a:srgbClr val="000000"/>
                </a:solidFill>
                <a:cs typeface="Times" pitchFamily="18" charset="0"/>
              </a:rPr>
              <a:t> Standard 1: </a:t>
            </a:r>
            <a:r>
              <a:rPr lang="en-US" i="1">
                <a:solidFill>
                  <a:srgbClr val="000000"/>
                </a:solidFill>
                <a:ea typeface="Times" pitchFamily="18" charset="0"/>
                <a:cs typeface="Calibri" pitchFamily="34" charset="0"/>
              </a:rPr>
              <a:t>The teacher aligns unit and lesson plans </a:t>
            </a:r>
            <a:endParaRPr lang="en-US">
              <a:solidFill>
                <a:srgbClr val="000000"/>
              </a:solidFill>
              <a:cs typeface="Times" pitchFamily="18" charset="0"/>
            </a:endParaRPr>
          </a:p>
          <a:p>
            <a:r>
              <a:rPr lang="en-US" i="1">
                <a:solidFill>
                  <a:srgbClr val="000000"/>
                </a:solidFill>
                <a:cs typeface="Times" pitchFamily="18" charset="0"/>
              </a:rPr>
              <a:t>with the established curriculum to meet annual achievement goals.</a:t>
            </a:r>
            <a:endParaRPr lang="en-US">
              <a:solidFill>
                <a:srgbClr val="000000"/>
              </a:solidFill>
              <a:cs typeface="Times" pitchFamily="18" charset="0"/>
            </a:endParaRP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0" y="1447800"/>
            <a:ext cx="1301750" cy="350838"/>
          </a:xfrm>
          <a:prstGeom prst="wedgeRectCallout">
            <a:avLst>
              <a:gd name="adj1" fmla="val 35592"/>
              <a:gd name="adj2" fmla="val -140515"/>
            </a:avLst>
          </a:prstGeom>
          <a:solidFill>
            <a:srgbClr val="B8C9D6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>
            <a:outerShdw dist="27940" dir="5400000" algn="ctr" rotWithShape="0">
              <a:srgbClr val="808080">
                <a:alpha val="31999"/>
              </a:srgbClr>
            </a:outerShdw>
          </a:effectLst>
        </p:spPr>
        <p:txBody>
          <a:bodyPr anchor="ctr" upright="1"/>
          <a:lstStyle/>
          <a:p>
            <a:pPr algn="ctr">
              <a:tabLst>
                <a:tab pos="1257300" algn="l"/>
              </a:tabLst>
              <a:defRPr/>
            </a:pPr>
            <a:r>
              <a:rPr lang="en-US" sz="1200" b="1" cap="all" dirty="0">
                <a:solidFill>
                  <a:prstClr val="black"/>
                </a:solidFill>
                <a:latin typeface="Cambria"/>
                <a:ea typeface="Times"/>
                <a:cs typeface="Times New Roman"/>
              </a:rPr>
              <a:t>COMPETENCY</a:t>
            </a:r>
            <a:endParaRPr lang="en-US" sz="1200" dirty="0">
              <a:solidFill>
                <a:prstClr val="black"/>
              </a:solidFill>
              <a:latin typeface="Times"/>
              <a:ea typeface="Times"/>
            </a:endParaRP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304800" y="5029200"/>
            <a:ext cx="1301750" cy="350838"/>
          </a:xfrm>
          <a:prstGeom prst="wedgeRectCallout">
            <a:avLst>
              <a:gd name="adj1" fmla="val 53488"/>
              <a:gd name="adj2" fmla="val -208665"/>
            </a:avLst>
          </a:prstGeom>
          <a:solidFill>
            <a:srgbClr val="B8C9D6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>
            <a:outerShdw dist="27940" dir="5400000" algn="ctr" rotWithShape="0">
              <a:srgbClr val="808080">
                <a:alpha val="31999"/>
              </a:srgbClr>
            </a:outerShdw>
          </a:effectLst>
        </p:spPr>
        <p:txBody>
          <a:bodyPr anchor="ctr" upright="1"/>
          <a:lstStyle/>
          <a:p>
            <a:pPr algn="ctr">
              <a:tabLst>
                <a:tab pos="1257300" algn="l"/>
              </a:tabLst>
              <a:defRPr/>
            </a:pPr>
            <a:r>
              <a:rPr lang="en-US" sz="1200" b="1" cap="all" dirty="0">
                <a:solidFill>
                  <a:prstClr val="black"/>
                </a:solidFill>
                <a:latin typeface="Cambria"/>
                <a:ea typeface="Times"/>
                <a:cs typeface="Times New Roman"/>
              </a:rPr>
              <a:t>descriptors</a:t>
            </a:r>
            <a:endParaRPr lang="en-US" sz="1200" dirty="0">
              <a:solidFill>
                <a:prstClr val="black"/>
              </a:solidFill>
              <a:latin typeface="Times"/>
              <a:ea typeface="Times"/>
            </a:endParaRP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716838" y="1752600"/>
            <a:ext cx="1427162" cy="671513"/>
          </a:xfrm>
          <a:prstGeom prst="wedgeRectCallout">
            <a:avLst>
              <a:gd name="adj1" fmla="val -35750"/>
              <a:gd name="adj2" fmla="val -115269"/>
            </a:avLst>
          </a:prstGeom>
          <a:solidFill>
            <a:srgbClr val="B8C9D6"/>
          </a:solidFill>
          <a:ln w="19050">
            <a:solidFill>
              <a:sysClr val="windowText" lastClr="000000"/>
            </a:solidFill>
            <a:miter lim="800000"/>
            <a:headEnd/>
            <a:tailEnd/>
          </a:ln>
          <a:effectLst>
            <a:outerShdw dist="27940" dir="5400000" algn="ctr" rotWithShape="0">
              <a:srgbClr val="808080">
                <a:alpha val="31999"/>
              </a:srgbClr>
            </a:outerShdw>
          </a:effectLst>
        </p:spPr>
        <p:txBody>
          <a:bodyPr anchor="ctr" upright="1"/>
          <a:lstStyle/>
          <a:p>
            <a:pPr algn="ctr">
              <a:tabLst>
                <a:tab pos="1257300" algn="l"/>
              </a:tabLst>
              <a:defRPr/>
            </a:pPr>
            <a:r>
              <a:rPr lang="en-US" sz="1200" b="1" cap="all" dirty="0">
                <a:solidFill>
                  <a:prstClr val="black"/>
                </a:solidFill>
                <a:latin typeface="Cambria"/>
                <a:ea typeface="Times"/>
                <a:cs typeface="Times New Roman"/>
              </a:rPr>
              <a:t>performance STANDARD</a:t>
            </a:r>
            <a:endParaRPr lang="en-US" sz="1200" dirty="0">
              <a:solidFill>
                <a:prstClr val="black"/>
              </a:solidFill>
              <a:latin typeface="Times"/>
              <a:ea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531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5112309"/>
              </p:ext>
            </p:extLst>
          </p:nvPr>
        </p:nvGraphicFramePr>
        <p:xfrm>
          <a:off x="571500" y="1219200"/>
          <a:ext cx="8001000" cy="4800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01000"/>
              </a:tblGrid>
              <a:tr h="6110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Highly Effective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962708">
                <a:tc>
                  <a:txBody>
                    <a:bodyPr/>
                    <a:lstStyle/>
                    <a:p>
                      <a:pPr marL="173736" marR="0" indent="-173736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400" dirty="0" smtClean="0"/>
                        <a:t>The Educator </a:t>
                      </a:r>
                      <a:r>
                        <a:rPr lang="en-US" sz="2400" b="1" i="1" dirty="0" smtClean="0"/>
                        <a:t>consistently and considerably </a:t>
                      </a:r>
                      <a:r>
                        <a:rPr lang="en-US" sz="2400" dirty="0" smtClean="0"/>
                        <a:t>surpasses the established performance  standard.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5266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Effective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1069675"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US" sz="2400" dirty="0" smtClean="0"/>
                        <a:t>The Educator </a:t>
                      </a:r>
                      <a:r>
                        <a:rPr lang="en-US" sz="2400" b="1" i="1" dirty="0" smtClean="0"/>
                        <a:t>consistently</a:t>
                      </a:r>
                      <a:r>
                        <a:rPr lang="en-US" sz="2400" dirty="0" smtClean="0"/>
                        <a:t> meets the established performance standard. </a:t>
                      </a:r>
                    </a:p>
                  </a:txBody>
                  <a:tcPr anchor="ctr">
                    <a:solidFill>
                      <a:srgbClr val="67CA56"/>
                    </a:solidFill>
                  </a:tcPr>
                </a:tc>
              </a:tr>
              <a:tr h="5348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Ineffective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069675">
                <a:tc>
                  <a:txBody>
                    <a:bodyPr/>
                    <a:lstStyle/>
                    <a:p>
                      <a:pPr marL="177800" indent="-177800">
                        <a:buFont typeface="Arial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The Educator </a:t>
                      </a:r>
                      <a:r>
                        <a:rPr lang="en-US" sz="2400" b="1" i="1" dirty="0" smtClean="0">
                          <a:solidFill>
                            <a:schemeClr val="dk1"/>
                          </a:solidFill>
                        </a:rPr>
                        <a:t>consistently</a:t>
                      </a:r>
                      <a:r>
                        <a:rPr lang="en-US" sz="2400" dirty="0" smtClean="0">
                          <a:solidFill>
                            <a:schemeClr val="dk1"/>
                          </a:solidFill>
                        </a:rPr>
                        <a:t> performs below the established performance standard. </a:t>
                      </a:r>
                      <a:endParaRPr lang="en-US" sz="2400" dirty="0" smtClean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9170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Rockwell" pitchFamily="18" charset="0"/>
              </a:rPr>
              <a:t>Defining Effectiveness with </a:t>
            </a:r>
            <a:r>
              <a:rPr lang="en-US" sz="2800" dirty="0" smtClean="0">
                <a:latin typeface="Rockwell" pitchFamily="18" charset="0"/>
              </a:rPr>
              <a:t>Observational Rubrics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017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1143000"/>
            <a:ext cx="8305800" cy="457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smtClean="0"/>
              <a:t/>
            </a:r>
            <a:br>
              <a:rPr lang="en-US" sz="1400" smtClean="0"/>
            </a:br>
            <a:endParaRPr lang="en-US" sz="1400" smtClean="0">
              <a:cs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Rockwell" pitchFamily="18" charset="0"/>
              </a:rPr>
              <a:t>Measures of Student Growth</a:t>
            </a:r>
            <a:endParaRPr lang="en-US" sz="320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537124243"/>
              </p:ext>
            </p:extLst>
          </p:nvPr>
        </p:nvGraphicFramePr>
        <p:xfrm>
          <a:off x="381000" y="990600"/>
          <a:ext cx="8229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25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0"/>
            <a:ext cx="82296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72811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2811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E:\LDOE\lww\art team\DrivingTowardsSolu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81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6C002A"/>
                </a:solidFill>
              </a:rPr>
              <a:t>NTGS Workgroup Recommendations</a:t>
            </a:r>
            <a:endParaRPr lang="en-US" sz="3200" b="1" dirty="0">
              <a:solidFill>
                <a:srgbClr val="6C002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Recommendation #1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143001"/>
            <a:ext cx="8229600" cy="1219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Value-Added Model (VAM) should be used when possible to create a growth score.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334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Recommendation #2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381000" y="41910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Recommendation #3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9600" y="3124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5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VAM is not available, common assessments should be used to establish student learning targets.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57200" y="50292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neither VAM nor common assessments are available student learning targets should be established using state approved measures of student learning.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NTGS PROCESS FLOWCHART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397000"/>
          <a:ext cx="8077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Beginning of Year Meeting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828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End of Year Meeting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Middle of Year Meeting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2052</Words>
  <Application>Microsoft Office PowerPoint</Application>
  <PresentationFormat>On-screen Show (4:3)</PresentationFormat>
  <Paragraphs>237</Paragraphs>
  <Slides>32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Document</vt:lpstr>
      <vt:lpstr>Slide 1</vt:lpstr>
      <vt:lpstr>Louisiana’s  Path to Excellence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Which Students are Included in Louisiana’s Value-Added Assessments?</vt:lpstr>
      <vt:lpstr>What information is used to predict achievement?</vt:lpstr>
      <vt:lpstr>What Classroom Information is Used?</vt:lpstr>
      <vt:lpstr>Slide 17</vt:lpstr>
      <vt:lpstr>Slide 18</vt:lpstr>
      <vt:lpstr>Stages in the Value-Added Assessment Process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LDOE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Louisiana’s Path to Excellence</dc:title>
  <dc:creator>drowland</dc:creator>
  <cp:lastModifiedBy>user</cp:lastModifiedBy>
  <cp:revision>13</cp:revision>
  <dcterms:created xsi:type="dcterms:W3CDTF">2012-01-04T21:34:19Z</dcterms:created>
  <dcterms:modified xsi:type="dcterms:W3CDTF">2012-01-24T16:54:31Z</dcterms:modified>
</cp:coreProperties>
</file>